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5" r:id="rId2"/>
    <p:sldId id="503" r:id="rId3"/>
    <p:sldId id="505" r:id="rId4"/>
    <p:sldId id="504" r:id="rId5"/>
    <p:sldId id="508" r:id="rId6"/>
    <p:sldId id="509" r:id="rId7"/>
    <p:sldId id="510" r:id="rId8"/>
    <p:sldId id="512" r:id="rId9"/>
    <p:sldId id="5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AA1813-38B9-9B9A-ED5D-98A5E42894A2}" v="1" dt="2023-03-06T01:36:55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26" autoAdjust="0"/>
    <p:restoredTop sz="72881" autoAdjust="0"/>
  </p:normalViewPr>
  <p:slideViewPr>
    <p:cSldViewPr snapToGrid="0">
      <p:cViewPr varScale="1">
        <p:scale>
          <a:sx n="84" d="100"/>
          <a:sy n="84" d="100"/>
        </p:scale>
        <p:origin x="16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0030C-BAAC-44EB-A45E-5B45D449276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AB35E-451B-48AA-A02C-40BCE21E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8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65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0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0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0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65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8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2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AB35E-451B-48AA-A02C-40BCE21E7C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4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4E46-A2D7-1003-A2B5-8120403CE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BFD38-29BF-4732-1B93-8CFF837BB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6B77A-C5DD-C163-5087-1720C684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D89C-0741-4218-A278-184B68BD3E97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220E9-61D9-27B8-4504-C81CF333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55027-F94D-F419-1FC3-3FDB906E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E94A-4F67-5356-1D5C-EE468CA2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C87CF-485D-785B-12E9-52E32C3B2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857A1-2047-31B9-BBA2-FF466FD9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985A5-BEE6-4D6B-B2AA-26379C02C91A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26EDC-6246-AE25-7176-14499F816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F7C8C-3A05-F7FA-620E-0E747DF2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4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9981C-E8CB-68EB-6D86-F44F45BA2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19C47-8CC6-C152-5599-984BC4BC2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E535E-ADC3-5142-FEBD-456DCB87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60E-0180-47EA-A677-3E0B07210127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8358-3854-9E57-E1F1-68C27161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7D950-CD38-2342-5111-750E0C09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08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9FBC3-9538-9199-1F81-7AFBF971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EE208-F2CC-50FD-E9CA-9DAAEB1B9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1972B-29B7-4F90-9D23-1B2BD7060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E372-C85D-4C84-9380-1AB3BDF80E3F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D45FC-BF92-6471-B882-15ED32EB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A67FF-408B-B614-216D-1B5FBF00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1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BE30-921E-A02C-B337-CC1B68DC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21D0D-98B7-5DD4-11CE-B63040AF3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ADC9D-FDD9-9B21-A764-7FEBBF27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8522-0E88-4451-B472-976A3F36D096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B84CA-241C-B5FA-DE3C-3085A7000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F9618-62F2-9ED4-0F97-CB4228A5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8929D-7321-9058-5786-9C6AF25A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DC6C9-4A35-15CA-C799-A62C83D57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390F69-F6D9-DA30-5495-EC0D9D081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43B0E8-67F3-75CA-CB40-649A22B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3911-5096-487D-A39B-CBA7B6C81A83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1B694-6097-4859-C6C4-31340AC0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8EF6F-7D00-824C-2272-8F9A9F3F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9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1DF4-9125-CF9F-1CB3-8B5A9352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930D-281A-027C-5057-2816B7FCF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14BAF-FF05-89E3-23D3-76E27BEAE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F4FB0A-73D3-F482-0C37-17F1027F7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BD2D2C-E757-B307-4020-D487237AF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24557-1EDC-8744-7084-7A4DC4001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E570-0857-45E6-9719-458FA143659B}" type="datetime1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B29DB6-DBF3-35BE-1874-54771102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8CE5F-6B63-7539-5641-0D5DA500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3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3CA1-86C5-89B1-2754-2F1CFB81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87D46-410E-51E1-EFDE-E78FB561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EC28-3D39-4B1E-B810-A9BFF7970C4F}" type="datetime1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B279A-3A32-7B32-B9A1-A7B4C13A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D38BE-550F-7210-79E2-873075A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4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F7382-81A8-5E8F-49AA-F6D1C743B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15A2-40AC-4027-BE6B-E188D851DD41}" type="datetime1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5BB3D-C328-2A68-5EF2-CED197C9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D83E8-AE8B-1948-A06B-67DF39DF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0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4FDC4-5A1D-5A76-1614-015CDD42E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44BD-0F2A-1753-DF5E-9B16275D6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59FE4-78FF-EFC7-5AA4-BC2886B5C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EC45A-D3B1-8CD3-0932-380817CD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6208A-4122-48B9-84A4-BE05D89077E5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6EC1A-7D93-2962-4F0D-F8C457D7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BC5FF-2563-F12F-88E8-9C020DD0A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5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1F2C-FDBC-C135-EC32-C4BE9656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5EBE9-88DD-E839-6652-70A86CF1A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9D40B-5889-5C11-ED74-22F098A81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DA008-F594-077E-96C3-127668A5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BD45C-C124-4670-8F79-C0E47D5147A6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1C5BC-97BC-D8CD-A1A0-53104F92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E4E3B-2D05-54CF-E050-3EF7FBCA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88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94C304-7B7E-FCBF-F9A0-B4732E2BF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490FF-DF4C-9741-F68D-C9E3B841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452B-1F40-65B0-BE7E-DFE160E5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26DF1-B145-48AC-B607-51D387EFC306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4A066-36C6-399A-55FE-2BE37539D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DA2D7-371A-814D-96C2-533FEC934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96516-07C2-41AD-8FAD-2A9F12626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5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400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The Top Ten Tips for  Successful IEP Facilitation</a:t>
            </a:r>
            <a:endParaRPr lang="en-US" b="1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440" y="3799523"/>
            <a:ext cx="9144000" cy="2695062"/>
          </a:xfrm>
          <a:solidFill>
            <a:srgbClr val="AE78D6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cs typeface="Calibri"/>
              </a:rPr>
              <a:t>CEC Student Teacher Resources</a:t>
            </a:r>
          </a:p>
          <a:p>
            <a:r>
              <a:rPr lang="en-US" sz="4000" dirty="0">
                <a:cs typeface="Calibri"/>
              </a:rPr>
              <a:t>March 2023</a:t>
            </a:r>
          </a:p>
          <a:p>
            <a:r>
              <a:rPr lang="en-US" sz="4000" dirty="0">
                <a:cs typeface="Calibri"/>
              </a:rPr>
              <a:t>Dr. Jane Strong</a:t>
            </a:r>
          </a:p>
          <a:p>
            <a:r>
              <a:rPr lang="en-US" sz="4000" dirty="0">
                <a:cs typeface="Calibri"/>
              </a:rPr>
              <a:t>Middle Georgia State University</a:t>
            </a:r>
          </a:p>
          <a:p>
            <a:endParaRPr lang="en-US" sz="4000" dirty="0">
              <a:cs typeface="Calibri"/>
            </a:endParaRPr>
          </a:p>
          <a:p>
            <a:endParaRPr lang="en-US" sz="4000" dirty="0"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2B9AA12-BC99-498B-8414-6C111406C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" y="313417"/>
            <a:ext cx="2149231" cy="103877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CE655-E0AB-257B-30DC-DE3B0D14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72577-95DE-EEC1-E814-13D72CE4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1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8BB0B1D-FCD9-330A-D70A-50B9DA004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4"/>
    </mc:Choice>
    <mc:Fallback xmlns="">
      <p:transition spd="slow" advTm="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Top Ten Lightning Round!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7099" y="1943099"/>
            <a:ext cx="5157787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28543" y="1027906"/>
            <a:ext cx="5183188" cy="823912"/>
          </a:xfrm>
        </p:spPr>
        <p:txBody>
          <a:bodyPr/>
          <a:lstStyle/>
          <a:p>
            <a:r>
              <a:rPr lang="en-US" dirty="0"/>
              <a:t>The DON’TS </a:t>
            </a:r>
          </a:p>
        </p:txBody>
      </p:sp>
      <p:pic>
        <p:nvPicPr>
          <p:cNvPr id="20" name="Content Placeholder 19" descr="Tiedosto:Traffic light green dan 01.svg – Hikipedia"/>
          <p:cNvPicPr>
            <a:picLocks noGrp="1" noChangeAspect="1"/>
          </p:cNvPicPr>
          <p:nvPr>
            <p:ph sz="quarter" idx="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78" y="2514599"/>
            <a:ext cx="2490028" cy="2863532"/>
          </a:xfr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339" y="1943099"/>
            <a:ext cx="5182049" cy="424318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0205" y="2353469"/>
            <a:ext cx="2432515" cy="2853175"/>
          </a:xfrm>
          <a:prstGeom prst="rect">
            <a:avLst/>
          </a:prstGeom>
        </p:spPr>
      </p:pic>
      <p:sp>
        <p:nvSpPr>
          <p:cNvPr id="3" name="Lightning Bolt 2">
            <a:extLst>
              <a:ext uri="{FF2B5EF4-FFF2-40B4-BE49-F238E27FC236}">
                <a16:creationId xmlns:a16="http://schemas.microsoft.com/office/drawing/2014/main" id="{F6473B4B-190A-D365-3548-4D669B729AA9}"/>
              </a:ext>
            </a:extLst>
          </p:cNvPr>
          <p:cNvSpPr/>
          <p:nvPr/>
        </p:nvSpPr>
        <p:spPr>
          <a:xfrm>
            <a:off x="1040130" y="251460"/>
            <a:ext cx="1383030" cy="88011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BC851-9803-B454-6536-D84A76DB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189953">
            <a:off x="9427368" y="358686"/>
            <a:ext cx="1593580" cy="101531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C25B-4E7C-08C2-BF4D-1BF54CF2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F6017-ADDA-4BF6-BD27-BAF15B979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2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E578979-D30D-9A67-A97D-186C8CF98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0"/>
    </mc:Choice>
    <mc:Fallback xmlns="">
      <p:transition spd="slow" advTm="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Top Ten Lightning Round!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7099" y="1943099"/>
            <a:ext cx="5157787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Start with positives about the student.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Speak in language everyone understands. (avoid jargon)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Treat parents and colleagues with your utmost respect and support.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 as a collaborative team and work toward consensus.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Come prepared to your meeting and begin on time.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28543" y="1027906"/>
            <a:ext cx="5183188" cy="823912"/>
          </a:xfrm>
        </p:spPr>
        <p:txBody>
          <a:bodyPr/>
          <a:lstStyle/>
          <a:p>
            <a:r>
              <a:rPr lang="en-US" dirty="0"/>
              <a:t>The DON’TS (Yellow means Caution!)</a:t>
            </a:r>
          </a:p>
        </p:txBody>
      </p:sp>
      <p:sp>
        <p:nvSpPr>
          <p:cNvPr id="3" name="Lightning Bolt 2"/>
          <p:cNvSpPr/>
          <p:nvPr/>
        </p:nvSpPr>
        <p:spPr>
          <a:xfrm>
            <a:off x="1040130" y="251460"/>
            <a:ext cx="1383030" cy="88011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89953">
            <a:off x="9579801" y="365125"/>
            <a:ext cx="1444877" cy="920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339" y="1943099"/>
            <a:ext cx="5182049" cy="424318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Content Placeholder 12" descr="Progressive Charlestown: Charlestown moves forward on red-light cameras ..."/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56" y="2637631"/>
            <a:ext cx="2428875" cy="285750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4AD77-9F96-8F24-0C18-888E2AF7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C51DD5-BC3B-AD70-D4A1-5EE7CB5D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3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2E03D35-8B7F-36D8-FA92-BFE7F434A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2"/>
    </mc:Choice>
    <mc:Fallback xmlns="">
      <p:transition spd="slow" advTm="5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Top Ten Lightning Round!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927100" y="1943660"/>
            <a:ext cx="5157788" cy="424544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28543" y="1027906"/>
            <a:ext cx="5183188" cy="823912"/>
          </a:xfrm>
        </p:spPr>
        <p:txBody>
          <a:bodyPr/>
          <a:lstStyle/>
          <a:p>
            <a:r>
              <a:rPr lang="en-US" dirty="0"/>
              <a:t>The DON’TS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1943100"/>
            <a:ext cx="5183188" cy="4246563"/>
          </a:xfr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Don’t discuss other students or disclose confidential information. 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Don’t comment what is “fair.”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Don’t present parents with a completed IEP.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Don’t refuse to consider an idea or request.</a:t>
            </a:r>
          </a:p>
          <a:p>
            <a:pPr marL="0" indent="0">
              <a:buNone/>
            </a:pPr>
            <a:r>
              <a:rPr lang="en-US" dirty="0"/>
              <a:t>10. Don’t remain silent.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53156" y="2052934"/>
            <a:ext cx="3499933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Green = GO</a:t>
            </a:r>
          </a:p>
        </p:txBody>
      </p:sp>
      <p:pic>
        <p:nvPicPr>
          <p:cNvPr id="12" name="Content Placeholder 19" descr="Tiedosto:Traffic light green dan 01.svg – Hikipedia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03" y="3229236"/>
            <a:ext cx="2088580" cy="24018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4A536-22E3-DB8D-A54E-89D8617386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782" y="583300"/>
            <a:ext cx="1524132" cy="1713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D7A7E-E76B-3144-F463-6522925CE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077" y="749954"/>
            <a:ext cx="1444877" cy="92057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9D388-9A3D-388F-99B3-DC92B692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C2727F-0C73-FC05-032B-9189BA71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4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F2113FF-5A33-F4D1-D2D3-B77A6263E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9"/>
    </mc:Choice>
    <mc:Fallback xmlns="">
      <p:transition spd="slow" advTm="29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Details and the Nitty Gritty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7099" y="1943099"/>
            <a:ext cx="10428289" cy="476631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Start with positives about the student.</a:t>
            </a:r>
          </a:p>
          <a:p>
            <a:pPr lvl="2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Suggested strategies include –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Have the upper elementary to high school student present about themselves in person or through a slide show or video.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Implement Student Led IEP processes.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Have a photo of the student present.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The Present Level of Academic Achievement and Functional Performance should begin with the student’s strengths.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Make the environment as low stress as possible with lighting and water, if feasible.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78A3710-F413-F66E-BB05-04D68922C2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7" t="34151" r="32621" b="16304"/>
          <a:stretch/>
        </p:blipFill>
        <p:spPr>
          <a:xfrm>
            <a:off x="9964615" y="247981"/>
            <a:ext cx="2086707" cy="188741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A5A19-AFD7-8EE0-AD45-5C14E0E6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5F359-7F5A-D470-C252-C693ED0F0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5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05D04B-EC9C-D5AD-735D-C2693F483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7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49"/>
    </mc:Choice>
    <mc:Fallback xmlns="">
      <p:transition spd="slow" advTm="14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Details…..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7099" y="1943099"/>
            <a:ext cx="10428289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2. Speak in language everyone understands.</a:t>
            </a:r>
          </a:p>
          <a:p>
            <a:pPr lvl="2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Suggested strategies include – </a:t>
            </a:r>
          </a:p>
          <a:p>
            <a:r>
              <a:rPr lang="en-US" dirty="0"/>
              <a:t>Teachers often use many acronyms that parents are not </a:t>
            </a:r>
          </a:p>
          <a:p>
            <a:pPr marL="0" indent="0">
              <a:buNone/>
            </a:pPr>
            <a:r>
              <a:rPr lang="en-US" dirty="0"/>
              <a:t>	familiar with. Give the definition when you use it the first time. </a:t>
            </a:r>
          </a:p>
          <a:p>
            <a:r>
              <a:rPr lang="en-US" dirty="0"/>
              <a:t>Avoid overly technical language.</a:t>
            </a:r>
          </a:p>
          <a:p>
            <a:r>
              <a:rPr lang="en-US" dirty="0"/>
              <a:t>Share information in a way that communicates you want everyone to have a clear understanding of the topic, issue or goal.</a:t>
            </a:r>
          </a:p>
          <a:p>
            <a:r>
              <a:rPr lang="en-US" dirty="0"/>
              <a:t>Maintain fidelity to the specially designed instruction of the IEP.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2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13A63-2CA1-A85E-F144-66F88BAEE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415" y="274113"/>
            <a:ext cx="2238131" cy="29560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7DD48-D00E-BBCF-DFBE-B5368FE8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F7C32-1D02-E81D-CDAC-BDFA4CA1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630C10-17EC-22C9-D910-F5856D37A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5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54"/>
    </mc:Choice>
    <mc:Fallback xmlns="">
      <p:transition spd="slow" advTm="7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Details…..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7099" y="1943099"/>
            <a:ext cx="10428289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3.  Treat parents and colleagues with the utmost respect and support.</a:t>
            </a:r>
          </a:p>
          <a:p>
            <a:pPr lvl="2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Suggested strategies include –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You always set out trying to be professional, but this is your reminder to “put your best foot forward.”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Parents are often feeling emotional so offer </a:t>
            </a:r>
          </a:p>
          <a:p>
            <a:pPr marL="0" indent="0">
              <a:buNone/>
            </a:pPr>
            <a:r>
              <a:rPr lang="en-US" dirty="0"/>
              <a:t>	sensitivity and support.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Have tissues available.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Take a break if things are extra emotional. </a:t>
            </a:r>
          </a:p>
          <a:p>
            <a:pPr marL="514350" indent="-514350">
              <a:buAutoNum type="arabicPeriod" startAt="2"/>
            </a:pPr>
            <a:endParaRPr lang="en-US" dirty="0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0B0EA0F-7EC7-016A-E72C-5985C301C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13" y="4064121"/>
            <a:ext cx="3178775" cy="21119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CAEDB-5673-CD86-D25B-A220FCCA4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F2F8-87CF-8E23-4419-FC586EC4E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7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AB743F-CAAB-8E9F-141F-DA91FD519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69"/>
    </mc:Choice>
    <mc:Fallback xmlns="">
      <p:transition spd="slow" advTm="6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Details…..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51229" y="2034381"/>
            <a:ext cx="10428289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4.  Work as a collaborative team and toward consensus.</a:t>
            </a:r>
          </a:p>
          <a:p>
            <a:pPr lvl="2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Suggested strategies include –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charset="0"/>
              </a:rPr>
              <a:t>Consensus is consideration of everyone’s opinion in a fair and open process.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charset="0"/>
              </a:rPr>
              <a:t>Does not require unanimous agreement but could you “live with it”?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charset="0"/>
              </a:rPr>
              <a:t>Parents are your partners and members of the team.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charset="0"/>
              </a:rPr>
              <a:t>Sometimes we cannot find consensus and there are ways for dispute resolution.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charset="0"/>
              </a:rPr>
              <a:t>Ensure all areas of need have appropriately ambitious and measurable annual goals in IEP.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805" y="594292"/>
            <a:ext cx="2511770" cy="155461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98435-F01B-7F19-5912-33EB8AE1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FB33A-B6A9-C667-4935-6CEA3CAF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8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1D50C74-64D4-56AB-9E24-5C1DC45CC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98"/>
    </mc:Choice>
    <mc:Fallback xmlns="">
      <p:transition spd="slow" advTm="112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8010-E9A6-4128-923D-CC00DD63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0647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The Details…..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927100" y="1027906"/>
            <a:ext cx="5157787" cy="823912"/>
          </a:xfrm>
        </p:spPr>
        <p:txBody>
          <a:bodyPr/>
          <a:lstStyle/>
          <a:p>
            <a:r>
              <a:rPr lang="en-US" dirty="0"/>
              <a:t>The DO’S (Green means GO)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51229" y="2034381"/>
            <a:ext cx="10428289" cy="4246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5. Come prepared to your meeting and begin on time.</a:t>
            </a:r>
          </a:p>
          <a:p>
            <a:pPr lvl="2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Suggested strategies include –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Have the right  number of chairs.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Ensure office staff can direct parents to the meeting room.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Have copies of draft information ready for everyone.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Ensure you have a printer hooked up.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Professionals begin on time and portray efficiency.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Be sure to calendar your annual dates and plan ahead!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114" y="4328002"/>
            <a:ext cx="1674064" cy="2135505"/>
          </a:xfrm>
          <a:prstGeom prst="rect">
            <a:avLst/>
          </a:prstGeom>
        </p:spPr>
      </p:pic>
      <p:pic>
        <p:nvPicPr>
          <p:cNvPr id="6" name="Picture 5" descr="Calendar-icon | Coin Collectors Blo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46" y="342901"/>
            <a:ext cx="2438400" cy="2438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F2757-DCB6-843A-E025-7FB692BB8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Jane Strong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8D996D-3003-AA1C-E908-1BA7BD964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96516-07C2-41AD-8FAD-2A9F1262616A}" type="slidenum">
              <a:rPr lang="en-US" smtClean="0"/>
              <a:t>9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AA9D0EE-0E60-497B-AB3F-977838A14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39"/>
    </mc:Choice>
    <mc:Fallback xmlns="">
      <p:transition spd="slow" advTm="139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631</Words>
  <Application>Microsoft Office PowerPoint</Application>
  <PresentationFormat>Widescreen</PresentationFormat>
  <Paragraphs>99</Paragraphs>
  <Slides>9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Wingdings</vt:lpstr>
      <vt:lpstr>Office Theme</vt:lpstr>
      <vt:lpstr>The Top Ten Tips for  Successful IEP Facilitation</vt:lpstr>
      <vt:lpstr>The Top Ten Lightning Round!</vt:lpstr>
      <vt:lpstr>The Top Ten Lightning Round!</vt:lpstr>
      <vt:lpstr>The Top Ten Lightning Round!</vt:lpstr>
      <vt:lpstr>The Details and the Nitty Gritty</vt:lpstr>
      <vt:lpstr>The Details…..</vt:lpstr>
      <vt:lpstr>The Details…..</vt:lpstr>
      <vt:lpstr>The Details…..</vt:lpstr>
      <vt:lpstr>The Details…..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Strong, Jane E.</dc:creator>
  <cp:lastModifiedBy>Brannan Meyers</cp:lastModifiedBy>
  <cp:revision>49</cp:revision>
  <dcterms:created xsi:type="dcterms:W3CDTF">2022-10-30T02:29:52Z</dcterms:created>
  <dcterms:modified xsi:type="dcterms:W3CDTF">2023-03-29T18:20:12Z</dcterms:modified>
</cp:coreProperties>
</file>