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handoutMasterIdLst>
    <p:handoutMasterId r:id="rId21"/>
  </p:handoutMasterIdLst>
  <p:sldIdLst>
    <p:sldId id="256" r:id="rId4"/>
    <p:sldId id="261" r:id="rId5"/>
    <p:sldId id="257" r:id="rId6"/>
    <p:sldId id="275" r:id="rId7"/>
    <p:sldId id="276" r:id="rId8"/>
    <p:sldId id="280" r:id="rId9"/>
    <p:sldId id="273" r:id="rId10"/>
    <p:sldId id="282" r:id="rId11"/>
    <p:sldId id="285" r:id="rId12"/>
    <p:sldId id="283" r:id="rId13"/>
    <p:sldId id="290" r:id="rId14"/>
    <p:sldId id="284" r:id="rId15"/>
    <p:sldId id="286" r:id="rId16"/>
    <p:sldId id="287" r:id="rId17"/>
    <p:sldId id="291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04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0BCE7-7C1D-4356-9E71-91748B2627DF}" v="19" dt="2024-10-23T23:24:34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3CE51-0000-9571-D6A3-BA5C10A9D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D31BB-34CE-4421-0392-F156F753E2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F57B-1DCF-4B76-426C-0553029A2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520D-907A-481A-8942-7BFA97179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0E37E-F1A2-2A4D-944E-E152D9F41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16-0C02-45EF-B4CB-D597E10E2EC2}" type="datetimeFigureOut">
              <a:rPr lang="en-US" smtClean="0"/>
              <a:t>10/22/2024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0150E-AEA0-B6CB-E63F-CB17F2C5081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02B0-3091-2144-2BBB-5D267142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1852"/>
            <a:ext cx="9144000" cy="30636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E5622-3F8A-DBE7-4800-C4AB2DAF6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4668"/>
            <a:ext cx="9144000" cy="15154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A64268-80F4-1B70-B2BA-C4A9A9952F44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8BF91A5-861E-E2F4-29CE-97A92FB78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E0C0EFE-2285-2CDE-55D3-00B18B105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D382D74-A7A6-F51B-4B5E-81563F78C0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AA6469F-AD1F-C37D-D15D-288784317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17426E7-B341-4A68-BD0D-E7A23780EE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ED7346-248B-27EC-8BBA-DFAC52A2B6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0CF084B-42A8-540E-B9EE-45F3197AF9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CFB71FE-87B4-5748-E5C4-DFBA68D7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3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2F9D2F-5082-DEED-5CB3-36145F66D6A0}"/>
              </a:ext>
            </a:extLst>
          </p:cNvPr>
          <p:cNvSpPr/>
          <p:nvPr userDrawn="1"/>
        </p:nvSpPr>
        <p:spPr>
          <a:xfrm>
            <a:off x="0" y="194270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1FA2-82A3-6459-041B-48329E4C4B2F}"/>
              </a:ext>
            </a:extLst>
          </p:cNvPr>
          <p:cNvSpPr/>
          <p:nvPr userDrawn="1"/>
        </p:nvSpPr>
        <p:spPr>
          <a:xfrm>
            <a:off x="0" y="2404313"/>
            <a:ext cx="12192000" cy="3731003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9595"/>
            <a:ext cx="5181600" cy="3443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6C3E-540E-0CC3-C3FC-E5DA2105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9593"/>
            <a:ext cx="5181600" cy="3443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DCF0E-7C9D-9C7C-2BFE-20814CCE6B92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FD48F6-CBCD-ED15-E24A-CD30957FA94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847F045-2C5A-929D-1C95-052E2E6AF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96252D-EDEC-905B-587B-A48D88527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B7A9ED-09A2-3039-6671-A31B67608A5D}"/>
              </a:ext>
            </a:extLst>
          </p:cNvPr>
          <p:cNvSpPr/>
          <p:nvPr userDrawn="1"/>
        </p:nvSpPr>
        <p:spPr>
          <a:xfrm>
            <a:off x="0" y="2890685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A28A9-F6E1-8622-3038-BC95CD185B22}"/>
              </a:ext>
            </a:extLst>
          </p:cNvPr>
          <p:cNvSpPr/>
          <p:nvPr userDrawn="1"/>
        </p:nvSpPr>
        <p:spPr>
          <a:xfrm>
            <a:off x="0" y="242907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D87D4-F269-B07C-AB87-EAEFED556AC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1C6F-032B-9C16-EB33-47F6FCBB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72B1-6F1B-36D3-05BF-072DB020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D4D5C-CAF1-9D3F-FE93-99A749BE7E9C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1019A5-DD24-B089-CE97-F5DA4B1075B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C0DBF-A663-5D4A-FF76-EA34B45C2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25EBD9-45B5-7672-5772-7749936D54BC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727436-B0E8-9651-BA6D-4A1FCEA1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CC5F79-768A-8DB3-9C8C-3997E08A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3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973CE-D947-3B51-00BB-1633EAD181DD}"/>
              </a:ext>
            </a:extLst>
          </p:cNvPr>
          <p:cNvSpPr/>
          <p:nvPr userDrawn="1"/>
        </p:nvSpPr>
        <p:spPr>
          <a:xfrm>
            <a:off x="0" y="538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A8AD9-AF34-DA05-925B-4228BA0210D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23DCFB2-7599-33EF-B290-2D98DA7B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12E880-60C1-0575-87AA-420EAAF1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69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DF590-918F-C53E-78A1-9AA17A6B65B3}"/>
              </a:ext>
            </a:extLst>
          </p:cNvPr>
          <p:cNvSpPr/>
          <p:nvPr userDrawn="1"/>
        </p:nvSpPr>
        <p:spPr>
          <a:xfrm>
            <a:off x="0" y="585629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6086475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99CD3-728E-0538-38A1-996FD9CB465D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31D34B-3C35-0B5C-5B85-8ED54B24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7F5016-F949-8285-9162-9CC68501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97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8343331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603" y="736849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4683525" y="3198198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CD1BCD-9256-F759-C25F-D59E418AF653}"/>
              </a:ext>
            </a:extLst>
          </p:cNvPr>
          <p:cNvSpPr/>
          <p:nvPr userDrawn="1"/>
        </p:nvSpPr>
        <p:spPr>
          <a:xfrm>
            <a:off x="407988" y="390617"/>
            <a:ext cx="8070187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C0F110-C9CA-F75F-5D90-43B87FC9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90" y="736850"/>
            <a:ext cx="7200137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0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71" y="736847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650470" y="3198197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28766-44CF-F6E6-6118-CF4AC932B003}"/>
              </a:ext>
            </a:extLst>
          </p:cNvPr>
          <p:cNvSpPr/>
          <p:nvPr userDrawn="1"/>
        </p:nvSpPr>
        <p:spPr>
          <a:xfrm>
            <a:off x="3728620" y="390617"/>
            <a:ext cx="8055391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79536-5AEB-4666-3027-23F4BD7A6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8667" y="736848"/>
            <a:ext cx="7661745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1A79AA-16AB-88B3-7461-D4D9DA80675F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545CE3F-1FC2-51B1-37D2-59FCC4114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F9DA15-3055-39B5-3998-833CC3CA5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97518" y="681037"/>
            <a:ext cx="6254696" cy="51879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68271B-B80D-04D2-36AF-0ABD5DFC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878"/>
            <a:ext cx="4088907" cy="406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4F6E96-4A05-E8DE-E2B1-91F27B71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08890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254D8-39ED-AAEC-7AC8-AB239107376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84B9712-EBDA-81B0-9F6E-DC6236E4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97ED06-BD00-60E3-2145-110E9ACC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AD7B7-D22E-F594-39FC-F5D2A71C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035-98D6-C433-64B6-5C69EBA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2054C-E070-1379-6088-38921149659F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1646B86-6580-2996-C524-3A6E82B856E7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8" r:id="rId4"/>
    <p:sldLayoutId id="2147483654" r:id="rId5"/>
    <p:sldLayoutId id="2147483661" r:id="rId6"/>
    <p:sldLayoutId id="2147483651" r:id="rId7"/>
    <p:sldLayoutId id="2147483656" r:id="rId8"/>
    <p:sldLayoutId id="2147483660" r:id="rId9"/>
    <p:sldLayoutId id="2147483662" r:id="rId10"/>
    <p:sldLayoutId id="2147483663" r:id="rId11"/>
    <p:sldLayoutId id="2147483652" r:id="rId12"/>
    <p:sldLayoutId id="2147483653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ptionalchildren.org/engage/student-chapters/resources" TargetMode="External"/><Relationship Id="rId2" Type="http://schemas.openxmlformats.org/officeDocument/2006/relationships/hyperlink" Target="https://exceptionalchildren.org/events/2024-cec-leadership-institute/session-resources-ppts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xceptionalchildren.org/sites/default/files/2024-07/Component%20Performance%20Matrix.docx" TargetMode="External"/><Relationship Id="rId3" Type="http://schemas.openxmlformats.org/officeDocument/2006/relationships/hyperlink" Target="https://cec1785.wufoo.com/forms/r1tqnbi1kurrv7/" TargetMode="External"/><Relationship Id="rId7" Type="http://schemas.openxmlformats.org/officeDocument/2006/relationships/hyperlink" Target="https://exceptionalchildren.org/sites/default/files/2023-07/Board%20Meeting%20Basics.pdf" TargetMode="External"/><Relationship Id="rId2" Type="http://schemas.openxmlformats.org/officeDocument/2006/relationships/hyperlink" Target="https://cecsped.sharepoint.com/:f:/s/CECServer/EvP3w8zHxRdFnYNcPa5CuBYBxWipZCob_0Nnwk4F_UHrqA?e=h90eb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xceptionalchildren.org/sites/default/files/2023-07/BoardEffect%20Roberts%20Rules%20of%20Order%20Cheat%20Sheet.pdf" TargetMode="External"/><Relationship Id="rId5" Type="http://schemas.openxmlformats.org/officeDocument/2006/relationships/hyperlink" Target="https://exceptionalchildren.org/sites/default/files/2023-03/pulling_reports.docx" TargetMode="External"/><Relationship Id="rId10" Type="http://schemas.openxmlformats.org/officeDocument/2006/relationships/hyperlink" Target="https://exceptionalchildren.org/sites/default/files/2022-04/Welcome%20Letter%20Template.docx" TargetMode="External"/><Relationship Id="rId4" Type="http://schemas.openxmlformats.org/officeDocument/2006/relationships/hyperlink" Target="https://exceptionalchildren.org/sites/default/files/2023-06/q2_2023__social_media_and_events.pptx" TargetMode="External"/><Relationship Id="rId9" Type="http://schemas.openxmlformats.org/officeDocument/2006/relationships/hyperlink" Target="https://exceptionalchildren.org/sites/default/files/2023-06/CEC%20-%20Managing%20Your%20Member%20Profile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xceptionalchildren.org/blog/cecs-2024-board-directors-election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ptionalchildren.org/sites/default/files/2024-10/CEC2025%20Social%20Media%20Toolkit%20-%20Units_%20Chapters.docx" TargetMode="External"/><Relationship Id="rId2" Type="http://schemas.openxmlformats.org/officeDocument/2006/relationships/hyperlink" Target="https://exceptionalchildren.org/sites/default/files/2024-10/2024%20Fall%20Professional%20Development%20Fair%20Promotion%20Toolkit.docx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7C5739-FC85-DCFE-1DF0-11B2CC122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1853"/>
            <a:ext cx="9144000" cy="1939096"/>
          </a:xfrm>
        </p:spPr>
        <p:txBody>
          <a:bodyPr>
            <a:noAutofit/>
          </a:bodyPr>
          <a:lstStyle/>
          <a:p>
            <a:r>
              <a:rPr lang="en-US" sz="5000" dirty="0"/>
              <a:t>Component Resources Webpage Review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3295B93-97DD-88D7-B9CF-C5E0FDA4A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Please enter your Unit and volunteer role in the chat!</a:t>
            </a:r>
          </a:p>
        </p:txBody>
      </p:sp>
    </p:spTree>
    <p:extLst>
      <p:ext uri="{BB962C8B-B14F-4D97-AF65-F5344CB8AC3E}">
        <p14:creationId xmlns:p14="http://schemas.microsoft.com/office/powerpoint/2010/main" val="34645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E1BE-00A6-D05A-A10A-E0B23531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5874-BF3F-66A6-89CC-E42D45EC4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Leadership Institute Resources</a:t>
            </a:r>
            <a:endParaRPr lang="en-US" dirty="0"/>
          </a:p>
          <a:p>
            <a:r>
              <a:rPr lang="en-US" dirty="0">
                <a:hlinkClick r:id="rId3"/>
              </a:rPr>
              <a:t>Student Chapter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3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2FA1-EE85-F400-8F0E-9C28B6F7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3625324"/>
          </a:xfrm>
        </p:spPr>
        <p:txBody>
          <a:bodyPr/>
          <a:lstStyle/>
          <a:p>
            <a:r>
              <a:rPr lang="en-US" sz="6600" dirty="0"/>
              <a:t>Accessing Component Volunteer Resources</a:t>
            </a:r>
          </a:p>
        </p:txBody>
      </p:sp>
    </p:spTree>
    <p:extLst>
      <p:ext uri="{BB962C8B-B14F-4D97-AF65-F5344CB8AC3E}">
        <p14:creationId xmlns:p14="http://schemas.microsoft.com/office/powerpoint/2010/main" val="231907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4386-B434-10A2-1C95-DF959132B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75BFB-563C-8F3E-3D5C-B81E0EDE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400" b="1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2"/>
              </a:rPr>
              <a:t>Unit Logos</a:t>
            </a:r>
            <a:endParaRPr lang="en-US" sz="2400" b="1" i="0" u="sng" dirty="0">
              <a:solidFill>
                <a:srgbClr val="00539B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sz="2400" b="1" i="0" u="sng" dirty="0">
                <a:solidFill>
                  <a:srgbClr val="00539B"/>
                </a:solidFill>
                <a:effectLst/>
                <a:latin typeface="Heebo" pitchFamily="2" charset="-79"/>
                <a:cs typeface="Heebo" pitchFamily="2" charset="-79"/>
                <a:hlinkClick r:id="rId3"/>
              </a:rPr>
              <a:t>Division/Unit Web Request Form</a:t>
            </a:r>
            <a:endParaRPr lang="en-US" sz="2400" b="1" i="0" u="sng" dirty="0">
              <a:solidFill>
                <a:srgbClr val="00539B"/>
              </a:solidFill>
              <a:effectLst/>
              <a:latin typeface="Heebo" pitchFamily="2" charset="-79"/>
              <a:cs typeface="Heebo" pitchFamily="2" charset="-79"/>
            </a:endParaRPr>
          </a:p>
          <a:p>
            <a:r>
              <a:rPr lang="en-US" sz="2400" b="1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4"/>
              </a:rPr>
              <a:t>Social Media &amp; Unit Events (Unit Town Hall PowerPoint)</a:t>
            </a:r>
            <a:endParaRPr lang="en-US" sz="2400" b="1" i="0" u="sng" dirty="0">
              <a:solidFill>
                <a:srgbClr val="00539B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sz="2400" b="1" i="0" u="sng" dirty="0">
                <a:solidFill>
                  <a:srgbClr val="00539B"/>
                </a:solidFill>
                <a:effectLst/>
                <a:latin typeface="Heebo" pitchFamily="2" charset="-79"/>
                <a:cs typeface="Heebo" pitchFamily="2" charset="-79"/>
                <a:hlinkClick r:id="rId5"/>
              </a:rPr>
              <a:t>Instructions for Pulling Unit Membership Reports</a:t>
            </a:r>
            <a:endParaRPr lang="en-US" sz="2400" b="1" u="sng" dirty="0">
              <a:solidFill>
                <a:srgbClr val="00539B"/>
              </a:solidFill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sz="2400" b="1" i="0" u="sng" dirty="0" err="1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6"/>
              </a:rPr>
              <a:t>BoardEffect</a:t>
            </a:r>
            <a:r>
              <a:rPr lang="en-US" sz="2400" b="1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6"/>
              </a:rPr>
              <a:t> Roberts Rules of Order Cheat Sheet</a:t>
            </a:r>
            <a:endParaRPr lang="en-US" sz="2400" b="1" i="0" u="sng" dirty="0">
              <a:solidFill>
                <a:srgbClr val="00539B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sz="2400" b="1" i="0" u="sng" dirty="0">
                <a:solidFill>
                  <a:srgbClr val="00539B"/>
                </a:solidFill>
                <a:effectLst/>
                <a:latin typeface="Heebo" pitchFamily="2" charset="-79"/>
                <a:cs typeface="Heebo" pitchFamily="2" charset="-79"/>
                <a:hlinkClick r:id="rId7"/>
              </a:rPr>
              <a:t>Board Meeting Basics</a:t>
            </a:r>
            <a:endParaRPr lang="en-US" sz="2400" b="1" i="0" u="sng" dirty="0">
              <a:solidFill>
                <a:srgbClr val="00539B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endParaRPr lang="en-US" sz="2400" b="1" i="0" dirty="0">
              <a:solidFill>
                <a:srgbClr val="363636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sz="2400" b="1" i="0" dirty="0">
                <a:solidFill>
                  <a:srgbClr val="363636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</a:rPr>
              <a:t>Volunteer Job &amp; Committee Description Templates</a:t>
            </a:r>
          </a:p>
          <a:p>
            <a:r>
              <a:rPr lang="fr-FR" sz="2400" b="1" i="0" u="sng" dirty="0">
                <a:solidFill>
                  <a:srgbClr val="002A4F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8"/>
              </a:rPr>
              <a:t>Component Performance Matrix (</a:t>
            </a:r>
            <a:r>
              <a:rPr lang="fr-FR" sz="2400" b="1" i="0" u="sng" dirty="0" err="1">
                <a:solidFill>
                  <a:srgbClr val="002A4F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8"/>
              </a:rPr>
              <a:t>Assessment</a:t>
            </a:r>
            <a:r>
              <a:rPr lang="fr-FR" sz="2400" b="1" i="0" u="sng" dirty="0">
                <a:solidFill>
                  <a:srgbClr val="002A4F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8"/>
              </a:rPr>
              <a:t> Tool)</a:t>
            </a:r>
            <a:endParaRPr lang="fr-FR" sz="2400" b="1" i="0" u="sng" dirty="0">
              <a:solidFill>
                <a:srgbClr val="002A4F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sz="2400" b="1" i="0" u="sng" dirty="0">
                <a:solidFill>
                  <a:srgbClr val="002A4F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9"/>
              </a:rPr>
              <a:t>How to Update Your CEC Membership Profile Resource</a:t>
            </a:r>
            <a:endParaRPr lang="fr-FR" sz="2400" b="1" u="sng" dirty="0">
              <a:solidFill>
                <a:srgbClr val="002A4F"/>
              </a:solidFill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sz="2400" b="1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10"/>
              </a:rPr>
              <a:t>Welcome Letter Template</a:t>
            </a:r>
            <a:endParaRPr lang="en-US" sz="2400" b="1" i="0" u="sng" dirty="0">
              <a:solidFill>
                <a:srgbClr val="00539B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sz="2400" b="1" i="0" dirty="0">
                <a:solidFill>
                  <a:srgbClr val="363636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</a:rPr>
              <a:t>Chapter Focused Resources</a:t>
            </a:r>
          </a:p>
          <a:p>
            <a:endParaRPr lang="en-US" sz="2400" b="1" i="0" dirty="0">
              <a:solidFill>
                <a:srgbClr val="363636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041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627C-182C-196E-8E45-1FEDDF58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it to the Board+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45B32-CAD1-4EFD-AEDA-A25EEDDE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7233"/>
            <a:ext cx="10737715" cy="4092104"/>
          </a:xfrm>
        </p:spPr>
        <p:txBody>
          <a:bodyPr/>
          <a:lstStyle/>
          <a:p>
            <a:r>
              <a:rPr lang="en-US" dirty="0"/>
              <a:t>Review how to access</a:t>
            </a:r>
          </a:p>
          <a:p>
            <a:r>
              <a:rPr lang="en-US" dirty="0"/>
              <a:t>Highlight key resources that may be helpful to your peers</a:t>
            </a:r>
          </a:p>
          <a:p>
            <a:r>
              <a:rPr lang="en-US" dirty="0"/>
              <a:t>Review a new resource page each month</a:t>
            </a:r>
          </a:p>
          <a:p>
            <a:r>
              <a:rPr lang="en-US" dirty="0"/>
              <a:t>Activity:</a:t>
            </a:r>
          </a:p>
          <a:p>
            <a:pPr lvl="1"/>
            <a:r>
              <a:rPr lang="en-US" dirty="0"/>
              <a:t>Find &amp; Share – assign each board member a resource to “find” and “share” a summary of the resource &amp; how they (or others) can use it</a:t>
            </a:r>
          </a:p>
          <a:p>
            <a:pPr lvl="1"/>
            <a:r>
              <a:rPr lang="en-US" dirty="0"/>
              <a:t>Find for a friend – assign each board member a “buddy” on the board; share 3 resources you think your buddy might want to explore &amp; share how to locate it</a:t>
            </a:r>
          </a:p>
        </p:txBody>
      </p:sp>
    </p:spTree>
    <p:extLst>
      <p:ext uri="{BB962C8B-B14F-4D97-AF65-F5344CB8AC3E}">
        <p14:creationId xmlns:p14="http://schemas.microsoft.com/office/powerpoint/2010/main" val="220402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627C-182C-196E-8E45-1FEDDF58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Missing?</a:t>
            </a:r>
          </a:p>
        </p:txBody>
      </p:sp>
      <p:pic>
        <p:nvPicPr>
          <p:cNvPr id="4" name="Content Placeholder 4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3C8F9769-671B-D32C-4174-2F629940E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14301" r="9761" b="25028"/>
          <a:stretch/>
        </p:blipFill>
        <p:spPr>
          <a:xfrm>
            <a:off x="6825152" y="1246870"/>
            <a:ext cx="4610100" cy="45634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31A2D2-4BBD-08C8-ED19-82BC328BAD42}"/>
              </a:ext>
            </a:extLst>
          </p:cNvPr>
          <p:cNvSpPr txBox="1">
            <a:spLocks/>
          </p:cNvSpPr>
          <p:nvPr/>
        </p:nvSpPr>
        <p:spPr>
          <a:xfrm>
            <a:off x="912390" y="2033080"/>
            <a:ext cx="5426463" cy="3164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Heebo"/>
              </a:rPr>
              <a:t>Complete (and share) this short survey to inform future resource topics and formats!</a:t>
            </a:r>
          </a:p>
          <a:p>
            <a:pPr marL="0" indent="0">
              <a:buNone/>
            </a:pPr>
            <a:endParaRPr lang="en-US" dirty="0">
              <a:cs typeface="Heebo"/>
            </a:endParaRPr>
          </a:p>
          <a:p>
            <a:pPr marL="0" indent="0">
              <a:buNone/>
            </a:pPr>
            <a:r>
              <a:rPr lang="en-US" i="1" dirty="0">
                <a:cs typeface="Heebo"/>
              </a:rPr>
              <a:t>You can even suggest specific resources!</a:t>
            </a:r>
          </a:p>
        </p:txBody>
      </p:sp>
    </p:spTree>
    <p:extLst>
      <p:ext uri="{BB962C8B-B14F-4D97-AF65-F5344CB8AC3E}">
        <p14:creationId xmlns:p14="http://schemas.microsoft.com/office/powerpoint/2010/main" val="105283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F1DB-ECC7-874C-7002-946FFC49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96316-6539-360D-D3CF-E4CAA6964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ooden blocks with question marks">
            <a:extLst>
              <a:ext uri="{FF2B5EF4-FFF2-40B4-BE49-F238E27FC236}">
                <a16:creationId xmlns:a16="http://schemas.microsoft.com/office/drawing/2014/main" id="{ADD6FC3D-9894-BA16-6DDD-0A38D5DD6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54" y="327017"/>
            <a:ext cx="8691203" cy="57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5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83B5-3834-071E-CE01-1747C460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/>
              </a:rPr>
              <a:t>Deadline to Vote: </a:t>
            </a:r>
            <a:r>
              <a:rPr lang="en-US" sz="4000" b="1" dirty="0">
                <a:effectLst/>
              </a:rPr>
              <a:t>11:59pm ET, Wednesday, October 30th</a:t>
            </a:r>
            <a:br>
              <a:rPr lang="en-US" sz="4000" dirty="0"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B0820-32F8-F4E4-3CDD-808648D8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90" y="736850"/>
            <a:ext cx="7688087" cy="5308846"/>
          </a:xfrm>
        </p:spPr>
        <p:txBody>
          <a:bodyPr/>
          <a:lstStyle/>
          <a:p>
            <a:r>
              <a:rPr lang="en-US" b="1" dirty="0"/>
              <a:t>Board of Directors Election: What you need to know!</a:t>
            </a:r>
          </a:p>
          <a:p>
            <a:pPr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2"/>
              </a:rPr>
              <a:t>Learn about the candidates</a:t>
            </a:r>
            <a:r>
              <a:rPr lang="en-US" sz="2000" dirty="0">
                <a:effectLst/>
              </a:rPr>
              <a:t>.</a:t>
            </a:r>
          </a:p>
          <a:p>
            <a:pPr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You will be able to rank all seven candidates.</a:t>
            </a:r>
          </a:p>
          <a:p>
            <a:pPr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Four new members will be elected and will serve one four-year term, beginning January 1, 2025.</a:t>
            </a:r>
          </a:p>
          <a:p>
            <a:pPr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Paper ballots were mailed in early October to members without an email address on file.</a:t>
            </a:r>
          </a:p>
          <a:p>
            <a:pPr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All members with an email on file as of October 1, 2024, will be sent an email via SurveyMonkey by October 12; the email contains your unique link to vote.</a:t>
            </a:r>
          </a:p>
          <a:p>
            <a:pPr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 downloadable ballot will be posted on this page once the election opens.</a:t>
            </a:r>
          </a:p>
          <a:p>
            <a:pPr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Five lucky voters will be selected at random to receive an Amazon gift card!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3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AAEB-388F-0DDB-10C9-19F2CA4D5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NETWORKING &amp; OPEN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A439A-F635-975C-7A62-B15D7FC54D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5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B4EE-5D3F-1722-8504-123D5DD6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changes</a:t>
            </a:r>
          </a:p>
          <a:p>
            <a:r>
              <a:rPr lang="en-US" dirty="0"/>
              <a:t>Learn about resource “buckets”</a:t>
            </a:r>
          </a:p>
          <a:p>
            <a:r>
              <a:rPr lang="en-US" dirty="0"/>
              <a:t>Highlight key resources</a:t>
            </a:r>
          </a:p>
          <a:p>
            <a:r>
              <a:rPr lang="en-US" dirty="0"/>
              <a:t>How to access</a:t>
            </a:r>
          </a:p>
          <a:p>
            <a:r>
              <a:rPr lang="en-US" dirty="0"/>
              <a:t>Bringing it back</a:t>
            </a:r>
          </a:p>
          <a:p>
            <a:r>
              <a:rPr lang="en-US" dirty="0"/>
              <a:t>Q &amp; A</a:t>
            </a:r>
          </a:p>
          <a:p>
            <a:r>
              <a:rPr lang="en-US" dirty="0"/>
              <a:t>Networking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0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GROUP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B4EE-5D3F-1722-8504-123D5DD60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9595"/>
            <a:ext cx="5181600" cy="3443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Who has accessed CEC Resources in the past?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lassroom of students raising their hands in front of a teacher">
            <a:extLst>
              <a:ext uri="{FF2B5EF4-FFF2-40B4-BE49-F238E27FC236}">
                <a16:creationId xmlns:a16="http://schemas.microsoft.com/office/drawing/2014/main" id="{856FAFB9-7229-E13C-48E4-06A19857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"/>
          <a:stretch/>
        </p:blipFill>
        <p:spPr>
          <a:xfrm>
            <a:off x="6172202" y="2500304"/>
            <a:ext cx="5181600" cy="3443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40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B4EE-5D3F-1722-8504-123D5DD6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65224"/>
            <a:ext cx="4760166" cy="409210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Out with the old:</a:t>
            </a:r>
          </a:p>
          <a:p>
            <a:r>
              <a:rPr lang="en-US" dirty="0"/>
              <a:t>Over simplified buckets</a:t>
            </a:r>
          </a:p>
          <a:p>
            <a:r>
              <a:rPr lang="en-US" dirty="0"/>
              <a:t>Obscure resource names</a:t>
            </a:r>
          </a:p>
          <a:p>
            <a:r>
              <a:rPr lang="en-US" dirty="0"/>
              <a:t>Outdated resources</a:t>
            </a:r>
          </a:p>
          <a:p>
            <a:r>
              <a:rPr lang="en-US" dirty="0"/>
              <a:t>Dropdown Menus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31C6A-330F-52CB-26AB-87B303FC6722}"/>
              </a:ext>
            </a:extLst>
          </p:cNvPr>
          <p:cNvSpPr txBox="1">
            <a:spLocks/>
          </p:cNvSpPr>
          <p:nvPr/>
        </p:nvSpPr>
        <p:spPr>
          <a:xfrm>
            <a:off x="6593635" y="2065224"/>
            <a:ext cx="4760165" cy="409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In with the new:</a:t>
            </a:r>
          </a:p>
          <a:p>
            <a:r>
              <a:rPr lang="en-US" dirty="0"/>
              <a:t>Resources categorized by function/purpose</a:t>
            </a:r>
          </a:p>
          <a:p>
            <a:r>
              <a:rPr lang="en-US" dirty="0"/>
              <a:t>Toggle between categories</a:t>
            </a:r>
          </a:p>
          <a:p>
            <a:r>
              <a:rPr lang="en-US" dirty="0"/>
              <a:t>Dual-locations for ease</a:t>
            </a:r>
          </a:p>
          <a:p>
            <a:r>
              <a:rPr lang="en-US" dirty="0"/>
              <a:t>Refreshed resources</a:t>
            </a:r>
          </a:p>
          <a:p>
            <a:r>
              <a:rPr lang="en-US" dirty="0"/>
              <a:t>Descriptions</a:t>
            </a:r>
          </a:p>
          <a:p>
            <a:r>
              <a:rPr lang="en-US" dirty="0"/>
              <a:t>Recommended audience</a:t>
            </a:r>
          </a:p>
        </p:txBody>
      </p:sp>
    </p:spTree>
    <p:extLst>
      <p:ext uri="{BB962C8B-B14F-4D97-AF65-F5344CB8AC3E}">
        <p14:creationId xmlns:p14="http://schemas.microsoft.com/office/powerpoint/2010/main" val="12052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Homepage</a:t>
            </a:r>
            <a:br>
              <a:rPr lang="en-US" sz="6000" dirty="0"/>
            </a:br>
            <a:r>
              <a:rPr lang="en-US" sz="6000" dirty="0"/>
              <a:t>Refresh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53C7FB-8651-AA33-C77E-CE68A1867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710" y="466531"/>
            <a:ext cx="6323090" cy="543243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5D5A4D-F883-85A8-918A-6DECCA29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65224"/>
            <a:ext cx="3743130" cy="356113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Intro Section</a:t>
            </a:r>
          </a:p>
          <a:p>
            <a:r>
              <a:rPr lang="en-US" dirty="0"/>
              <a:t>Component type</a:t>
            </a:r>
          </a:p>
          <a:p>
            <a:r>
              <a:rPr lang="en-US" dirty="0"/>
              <a:t>Description</a:t>
            </a:r>
          </a:p>
          <a:p>
            <a:r>
              <a:rPr lang="en-US" dirty="0"/>
              <a:t>Sources of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4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Homepage</a:t>
            </a:r>
            <a:br>
              <a:rPr lang="en-US" sz="6000" dirty="0"/>
            </a:br>
            <a:r>
              <a:rPr lang="en-US" sz="6000" dirty="0"/>
              <a:t>Refresh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5D5A4D-F883-85A8-918A-6DECCA29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65224"/>
            <a:ext cx="3743130" cy="356113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Shared Resources</a:t>
            </a:r>
          </a:p>
          <a:p>
            <a:r>
              <a:rPr lang="en-US" dirty="0"/>
              <a:t>Landing page for each “bucket” of resources</a:t>
            </a:r>
          </a:p>
          <a:p>
            <a:r>
              <a:rPr lang="en-US" dirty="0"/>
              <a:t>Descriptions to aid in locating resources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E62BB-0FFC-6B03-6924-55DC03481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361" b="1361"/>
          <a:stretch/>
        </p:blipFill>
        <p:spPr>
          <a:xfrm>
            <a:off x="4981383" y="663155"/>
            <a:ext cx="670696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1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32E3C0-1C64-CDB5-5987-9EA75CDC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Organization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5DF7C1-425A-79FB-AA6A-9269C9DFA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833"/>
            <a:ext cx="10515600" cy="40921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Component Fundamentals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These resources are the starting point for any new board member, committee chair/member, or component staff. Our "Component Fundamentals" can and should be accessed throughout your volunteer term to keep you sharp and knowledgeable!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Operational Resources</a:t>
            </a:r>
            <a:r>
              <a:rPr lang="en-US" sz="18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Operational resources provide guidance related to basic component operations--the "stuff" at the core that helps you function.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Membership and Engagement Resources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"Membership Engagement" can be a daunting term--in reality, this refers to any form of connection opportunity for members such as a virtual networking event, professional development (small like a webinar or large like a conference), or membership drives/campaigns. The resources in this section offer a wide range of engagement-related tools. </a:t>
            </a:r>
          </a:p>
        </p:txBody>
      </p:sp>
    </p:spTree>
    <p:extLst>
      <p:ext uri="{BB962C8B-B14F-4D97-AF65-F5344CB8AC3E}">
        <p14:creationId xmlns:p14="http://schemas.microsoft.com/office/powerpoint/2010/main" val="144333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32E3C0-1C64-CDB5-5987-9EA75CDC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1"/>
            <a:ext cx="10515600" cy="707026"/>
          </a:xfrm>
        </p:spPr>
        <p:txBody>
          <a:bodyPr/>
          <a:lstStyle/>
          <a:p>
            <a:r>
              <a:rPr lang="en-US" dirty="0"/>
              <a:t>Resource Organization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5DF7C1-425A-79FB-AA6A-9269C9DFA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506"/>
            <a:ext cx="10515600" cy="464009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Communication Templates and Resources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This section of resources contains a number of branding tools, sample social media posts, template communications and website resources.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Events and Virtual Programming Resources</a:t>
            </a:r>
            <a:r>
              <a:rPr lang="en-US" sz="18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Planning an in-person or virtual event? There’s so much to think about! Visit this page to make it all a little easier on you and find our helpful resources.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Policy/Advocacy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This section of resources contains a number of links connecting you with CEC’s policy and advocacy agenda, Legislative Action Center, staff contact, and more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Unit/Division Resources for Supporting Sub- Divisions/Chapters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These resources are available to all, but are intended for our Unit and Division leaders to aid in their support of their respective Chapters and Sub-Divisions. Intended to support your component’s operations and expectations of these groups, </a:t>
            </a:r>
          </a:p>
        </p:txBody>
      </p:sp>
    </p:spTree>
    <p:extLst>
      <p:ext uri="{BB962C8B-B14F-4D97-AF65-F5344CB8AC3E}">
        <p14:creationId xmlns:p14="http://schemas.microsoft.com/office/powerpoint/2010/main" val="67027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4D9E-62EC-2C68-F5DD-9E44B4CA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Recently Added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8DD66-CBE7-1684-E849-2F70287E0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519"/>
            <a:ext cx="10515600" cy="4504818"/>
          </a:xfrm>
        </p:spPr>
        <p:txBody>
          <a:bodyPr/>
          <a:lstStyle/>
          <a:p>
            <a:r>
              <a:rPr lang="en-US" sz="2400" i="0" u="sng" dirty="0">
                <a:solidFill>
                  <a:srgbClr val="00539B"/>
                </a:solidFill>
                <a:effectLst/>
                <a:latin typeface="Heebo" pitchFamily="2" charset="-79"/>
                <a:cs typeface="Heebo" pitchFamily="2" charset="-79"/>
                <a:hlinkClick r:id="rId2"/>
              </a:rPr>
              <a:t>2024 Fall Professional Development Fair Promotion Toolkit</a:t>
            </a:r>
            <a:endParaRPr lang="en-US" sz="2400" i="0" u="sng" dirty="0">
              <a:solidFill>
                <a:srgbClr val="00539B"/>
              </a:solidFill>
              <a:effectLst/>
              <a:latin typeface="Heebo" pitchFamily="2" charset="-79"/>
              <a:cs typeface="Heebo" pitchFamily="2" charset="-79"/>
            </a:endParaRPr>
          </a:p>
          <a:p>
            <a:r>
              <a:rPr lang="fr-FR" sz="2400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3"/>
              </a:rPr>
              <a:t>Unit &amp; Chapter CEC2025 Social Media Toolkit</a:t>
            </a:r>
            <a:endParaRPr lang="fr-FR" sz="2400" i="0" u="sng" dirty="0">
              <a:solidFill>
                <a:srgbClr val="00539B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endParaRPr lang="fr-FR" sz="2400" b="1" u="sng" dirty="0">
              <a:solidFill>
                <a:srgbClr val="00539B"/>
              </a:solidFill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pPr marL="0" indent="0">
              <a:buNone/>
            </a:pPr>
            <a:r>
              <a:rPr lang="en-US" sz="2400" b="1" dirty="0"/>
              <a:t>What You’ll Find:</a:t>
            </a:r>
          </a:p>
          <a:p>
            <a:r>
              <a:rPr lang="en-US" sz="2400" dirty="0"/>
              <a:t>Important dates</a:t>
            </a:r>
          </a:p>
          <a:p>
            <a:r>
              <a:rPr lang="en-US" sz="2400" dirty="0"/>
              <a:t>Relevant links</a:t>
            </a:r>
          </a:p>
          <a:p>
            <a:pPr lvl="1"/>
            <a:r>
              <a:rPr lang="en-US" sz="2000" dirty="0"/>
              <a:t>Registration, event, sessions, etc.</a:t>
            </a:r>
          </a:p>
          <a:p>
            <a:r>
              <a:rPr lang="en-US" sz="2400" dirty="0"/>
              <a:t>Ready-to-use:</a:t>
            </a:r>
          </a:p>
          <a:p>
            <a:pPr lvl="1"/>
            <a:r>
              <a:rPr lang="en-US" sz="2000" dirty="0"/>
              <a:t>Captions</a:t>
            </a:r>
          </a:p>
          <a:p>
            <a:pPr lvl="1"/>
            <a:r>
              <a:rPr lang="en-US" sz="2000" dirty="0"/>
              <a:t>Images</a:t>
            </a:r>
          </a:p>
          <a:p>
            <a:pPr lvl="1"/>
            <a:r>
              <a:rPr lang="en-US" sz="2000" dirty="0"/>
              <a:t>Pre-written “information” summaries</a:t>
            </a:r>
          </a:p>
        </p:txBody>
      </p:sp>
    </p:spTree>
    <p:extLst>
      <p:ext uri="{BB962C8B-B14F-4D97-AF65-F5344CB8AC3E}">
        <p14:creationId xmlns:p14="http://schemas.microsoft.com/office/powerpoint/2010/main" val="43875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 BRAND COLORS">
      <a:dk1>
        <a:sysClr val="windowText" lastClr="000000"/>
      </a:dk1>
      <a:lt1>
        <a:sysClr val="window" lastClr="FFFFFF"/>
      </a:lt1>
      <a:dk2>
        <a:srgbClr val="04305C"/>
      </a:dk2>
      <a:lt2>
        <a:srgbClr val="EFEFEF"/>
      </a:lt2>
      <a:accent1>
        <a:srgbClr val="04305C"/>
      </a:accent1>
      <a:accent2>
        <a:srgbClr val="00539B"/>
      </a:accent2>
      <a:accent3>
        <a:srgbClr val="BF311A"/>
      </a:accent3>
      <a:accent4>
        <a:srgbClr val="5EA157"/>
      </a:accent4>
      <a:accent5>
        <a:srgbClr val="EA7229"/>
      </a:accent5>
      <a:accent6>
        <a:srgbClr val="995FA3"/>
      </a:accent6>
      <a:hlink>
        <a:srgbClr val="00539B"/>
      </a:hlink>
      <a:folHlink>
        <a:srgbClr val="04305C"/>
      </a:folHlink>
    </a:clrScheme>
    <a:fontScheme name="CEC BRAND">
      <a:majorFont>
        <a:latin typeface="Heebo ExtraBold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8" ma:contentTypeDescription="Create a new document." ma:contentTypeScope="" ma:versionID="34bfe30aa123d13d2d2a3359c0f324ff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edd8ae9c7dbbdc40044d1699f611041d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9D6607-3EBA-42A7-B70B-45FFD1831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046139-ECEC-49AC-8C71-A39F6BEB7D6C}">
  <ds:schemaRefs>
    <ds:schemaRef ds:uri="55d90b30-3abf-45d6-a953-62c750a1e836"/>
    <ds:schemaRef ds:uri="a27e65b1-c2a8-44b8-81d9-7882bc18de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17023</TotalTime>
  <Words>785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Heebo</vt:lpstr>
      <vt:lpstr>Heebo ExtraBold</vt:lpstr>
      <vt:lpstr>Office Theme</vt:lpstr>
      <vt:lpstr>Component Resources Webpage Review</vt:lpstr>
      <vt:lpstr>Agenda</vt:lpstr>
      <vt:lpstr>GROUP POLL</vt:lpstr>
      <vt:lpstr>Updates to Organization</vt:lpstr>
      <vt:lpstr>Homepage Refresh</vt:lpstr>
      <vt:lpstr>Homepage Refresh</vt:lpstr>
      <vt:lpstr>Resource Organization</vt:lpstr>
      <vt:lpstr>Resource Organization</vt:lpstr>
      <vt:lpstr>Recently Added</vt:lpstr>
      <vt:lpstr>In the Pipeline</vt:lpstr>
      <vt:lpstr>Accessing Component Volunteer Resources</vt:lpstr>
      <vt:lpstr>Top Resources</vt:lpstr>
      <vt:lpstr>Bring it to the Board+</vt:lpstr>
      <vt:lpstr>What’s Missing?</vt:lpstr>
      <vt:lpstr>Questions?</vt:lpstr>
      <vt:lpstr>Deadline to Vote: 11:59pm ET, Wednesday, October 30th </vt:lpstr>
      <vt:lpstr>NETWORKING &amp; OPEN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Lara Fahey</dc:creator>
  <cp:lastModifiedBy>Danielle Wieczorek</cp:lastModifiedBy>
  <cp:revision>3</cp:revision>
  <dcterms:created xsi:type="dcterms:W3CDTF">2023-09-25T02:09:25Z</dcterms:created>
  <dcterms:modified xsi:type="dcterms:W3CDTF">2024-10-28T12:53:01Z</dcterms:modified>
</cp:coreProperties>
</file>