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300" r:id="rId2"/>
    <p:sldId id="340" r:id="rId3"/>
    <p:sldId id="361" r:id="rId4"/>
    <p:sldId id="347" r:id="rId5"/>
    <p:sldId id="349" r:id="rId6"/>
    <p:sldId id="350" r:id="rId7"/>
    <p:sldId id="351" r:id="rId8"/>
    <p:sldId id="343" r:id="rId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72"/>
    <a:srgbClr val="992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180" autoAdjust="0"/>
  </p:normalViewPr>
  <p:slideViewPr>
    <p:cSldViewPr>
      <p:cViewPr varScale="1">
        <p:scale>
          <a:sx n="93" d="100"/>
          <a:sy n="93" d="100"/>
        </p:scale>
        <p:origin x="202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00" d="100"/>
          <a:sy n="100" d="100"/>
        </p:scale>
        <p:origin x="35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2485" tIns="46243" rIns="92485" bIns="46243" rtlCol="0"/>
          <a:lstStyle>
            <a:lvl1pPr algn="r">
              <a:defRPr sz="1200"/>
            </a:lvl1pPr>
          </a:lstStyle>
          <a:p>
            <a:fld id="{0644E865-4DDB-47C3-AC4D-5BE99775275D}" type="datetimeFigureOut">
              <a:rPr lang="en-US" smtClean="0"/>
              <a:pPr/>
              <a:t>4/13/2020</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2485" tIns="46243" rIns="92485" bIns="46243" rtlCol="0" anchor="b"/>
          <a:lstStyle>
            <a:lvl1pPr algn="r">
              <a:defRPr sz="1200"/>
            </a:lvl1pPr>
          </a:lstStyle>
          <a:p>
            <a:fld id="{20E77304-F0AF-4D45-BBA4-480E7CA91B63}" type="slidenum">
              <a:rPr lang="en-US" smtClean="0"/>
              <a:pPr/>
              <a:t>‹#›</a:t>
            </a:fld>
            <a:endParaRPr lang="en-US"/>
          </a:p>
        </p:txBody>
      </p:sp>
    </p:spTree>
    <p:extLst>
      <p:ext uri="{BB962C8B-B14F-4D97-AF65-F5344CB8AC3E}">
        <p14:creationId xmlns:p14="http://schemas.microsoft.com/office/powerpoint/2010/main" val="149283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stagram-press.com/blog/2014/08/26/introducing-hyperlapse-from-instagra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77304-F0AF-4D45-BBA4-480E7CA91B63}" type="slidenum">
              <a:rPr lang="en-US" smtClean="0"/>
              <a:pPr/>
              <a:t>1</a:t>
            </a:fld>
            <a:endParaRPr lang="en-US"/>
          </a:p>
        </p:txBody>
      </p:sp>
    </p:spTree>
    <p:extLst>
      <p:ext uri="{BB962C8B-B14F-4D97-AF65-F5344CB8AC3E}">
        <p14:creationId xmlns:p14="http://schemas.microsoft.com/office/powerpoint/2010/main" val="352165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We’re so excited to see all of your posts from the Special Education Legislative Summit, but there’s no reason you can’t get started now! It’s as easy as sharing who you will be advocating for, or tagging your Representative or Senator on Twitter. </a:t>
            </a:r>
            <a:r>
              <a:rPr lang="en-US" sz="1200" b="0" i="0" u="none" strike="noStrike" kern="1200" baseline="0" dirty="0">
                <a:solidFill>
                  <a:schemeClr val="tx1"/>
                </a:solidFill>
                <a:latin typeface="+mn-lt"/>
                <a:ea typeface="+mn-ea"/>
                <a:cs typeface="+mn-cs"/>
              </a:rPr>
              <a:t>Twitter handles for members of Congress are listed under “Resources” on the Special Education Legislative Summit website. </a:t>
            </a:r>
            <a:r>
              <a:rPr lang="en-US" b="0" dirty="0"/>
              <a:t>Just make sure to use #4specialeducation or #SELS2019 with all of your posts or tag us so we can easily find them, too!</a:t>
            </a:r>
          </a:p>
        </p:txBody>
      </p:sp>
      <p:sp>
        <p:nvSpPr>
          <p:cNvPr id="4" name="Slide Number Placeholder 3"/>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154269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3</a:t>
            </a:fld>
            <a:endParaRPr lang="en-US"/>
          </a:p>
        </p:txBody>
      </p:sp>
    </p:spTree>
    <p:extLst>
      <p:ext uri="{BB962C8B-B14F-4D97-AF65-F5344CB8AC3E}">
        <p14:creationId xmlns:p14="http://schemas.microsoft.com/office/powerpoint/2010/main" val="360691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Generally, photos receive more engagement than other type of Twitter and Instagram posts, so make sure to take them!</a:t>
            </a:r>
          </a:p>
          <a:p>
            <a:pPr rtl="0" fontAlgn="base"/>
            <a:endParaRPr lang="en-US" sz="1200" b="1"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What to take photos of:</a:t>
            </a:r>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   You with your state legislator</a:t>
            </a:r>
            <a:endParaRPr lang="en-US" b="0" dirty="0">
              <a:effectLst/>
            </a:endParaRPr>
          </a:p>
          <a:p>
            <a:pPr rtl="0"/>
            <a:r>
              <a:rPr lang="en-US" sz="1200" b="0" i="0" u="none" strike="noStrike" kern="1200" dirty="0">
                <a:solidFill>
                  <a:schemeClr val="tx1"/>
                </a:solidFill>
                <a:effectLst/>
                <a:latin typeface="+mn-lt"/>
                <a:ea typeface="+mn-ea"/>
                <a:cs typeface="+mn-cs"/>
              </a:rPr>
              <a:t>o   Group photos with all attendees in front of a legislative building</a:t>
            </a:r>
            <a:endParaRPr lang="en-US" b="0" dirty="0">
              <a:effectLst/>
            </a:endParaRPr>
          </a:p>
          <a:p>
            <a:pPr rtl="0"/>
            <a:r>
              <a:rPr lang="en-US" sz="1200" b="0" i="0" u="none" strike="noStrike" kern="1200" dirty="0">
                <a:solidFill>
                  <a:schemeClr val="tx1"/>
                </a:solidFill>
                <a:effectLst/>
                <a:latin typeface="+mn-lt"/>
                <a:ea typeface="+mn-ea"/>
                <a:cs typeface="+mn-cs"/>
              </a:rPr>
              <a:t>o   Group photos on the way to the Hill (e.g., attendees in the bus together)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When speaking with your Representative, keep your focus on the conversation at hand; do not try to take photos while you are meeting with them. At the end of the meeting, politely ask your Representative if you can have a group photo (do not ask for individual photos or selfies). </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pPr rtl="0" fontAlgn="base"/>
            <a:r>
              <a:rPr lang="en-US" sz="1200" b="1" i="0" u="none" strike="noStrike" kern="1200" dirty="0">
                <a:solidFill>
                  <a:schemeClr val="tx1"/>
                </a:solidFill>
                <a:effectLst/>
                <a:latin typeface="+mn-lt"/>
                <a:ea typeface="+mn-ea"/>
                <a:cs typeface="+mn-cs"/>
              </a:rPr>
              <a:t>Other Tips:</a:t>
            </a:r>
          </a:p>
          <a:p>
            <a:pPr rtl="0"/>
            <a:r>
              <a:rPr lang="en-US" sz="1200" b="0" i="0" u="none" strike="noStrike" kern="1200" dirty="0">
                <a:solidFill>
                  <a:schemeClr val="tx1"/>
                </a:solidFill>
                <a:effectLst/>
                <a:latin typeface="+mn-lt"/>
                <a:ea typeface="+mn-ea"/>
                <a:cs typeface="+mn-cs"/>
              </a:rPr>
              <a:t>o   Captured a lot of photos for Instagram? Condense them into a single post using the </a:t>
            </a:r>
            <a:endParaRPr lang="en-US" b="0" dirty="0">
              <a:effectLst/>
            </a:endParaRPr>
          </a:p>
          <a:p>
            <a:pPr rtl="0"/>
            <a:r>
              <a:rPr lang="en-US" sz="1200" b="0" i="0" u="none" strike="noStrike" kern="1200" dirty="0">
                <a:solidFill>
                  <a:schemeClr val="tx1"/>
                </a:solidFill>
                <a:effectLst/>
                <a:latin typeface="+mn-lt"/>
                <a:ea typeface="+mn-ea"/>
                <a:cs typeface="+mn-cs"/>
              </a:rPr>
              <a:t>    carousel feature, which allows you to include up to 10 images in a post. You can </a:t>
            </a:r>
            <a:endParaRPr lang="en-US" b="0" dirty="0">
              <a:effectLst/>
            </a:endParaRPr>
          </a:p>
          <a:p>
            <a:pPr rtl="0"/>
            <a:r>
              <a:rPr lang="en-US" sz="1200" b="0" i="0" u="none" strike="noStrike" kern="1200" dirty="0">
                <a:solidFill>
                  <a:schemeClr val="tx1"/>
                </a:solidFill>
                <a:effectLst/>
                <a:latin typeface="+mn-lt"/>
                <a:ea typeface="+mn-ea"/>
                <a:cs typeface="+mn-cs"/>
              </a:rPr>
              <a:t>    include up to four images in one tweet.</a:t>
            </a:r>
            <a:endParaRPr lang="en-US" b="0" dirty="0">
              <a:effectLst/>
            </a:endParaRPr>
          </a:p>
          <a:p>
            <a:pPr rtl="0"/>
            <a:r>
              <a:rPr lang="en-US" sz="1200" b="0" i="0" u="none" strike="noStrike" kern="1200" dirty="0">
                <a:solidFill>
                  <a:schemeClr val="tx1"/>
                </a:solidFill>
                <a:effectLst/>
                <a:latin typeface="+mn-lt"/>
                <a:ea typeface="+mn-ea"/>
                <a:cs typeface="+mn-cs"/>
              </a:rPr>
              <a:t>o   Run out of characters for relevant user handles? You can tag them in the photo </a:t>
            </a:r>
            <a:endParaRPr lang="en-US" b="0" dirty="0">
              <a:effectLst/>
            </a:endParaRPr>
          </a:p>
          <a:p>
            <a:pPr rtl="0"/>
            <a:r>
              <a:rPr lang="en-US" sz="1200" b="0" i="0" u="none" strike="noStrike" kern="1200" dirty="0">
                <a:solidFill>
                  <a:schemeClr val="tx1"/>
                </a:solidFill>
                <a:effectLst/>
                <a:latin typeface="+mn-lt"/>
                <a:ea typeface="+mn-ea"/>
                <a:cs typeface="+mn-cs"/>
              </a:rPr>
              <a:t>    instead. While it won’t be seen in the copy of your post, the tagged individual will still </a:t>
            </a:r>
            <a:endParaRPr lang="en-US" b="0" dirty="0">
              <a:effectLst/>
            </a:endParaRPr>
          </a:p>
          <a:p>
            <a:pPr rtl="0"/>
            <a:r>
              <a:rPr lang="en-US" sz="1200" b="0" i="0" u="none" strike="noStrike" kern="1200" dirty="0">
                <a:solidFill>
                  <a:schemeClr val="tx1"/>
                </a:solidFill>
                <a:effectLst/>
                <a:latin typeface="+mn-lt"/>
                <a:ea typeface="+mn-ea"/>
                <a:cs typeface="+mn-cs"/>
              </a:rPr>
              <a:t>    receive a notification that they’ve been mentioned (and can RT!)</a:t>
            </a:r>
            <a:endParaRPr lang="en-US" b="0" dirty="0">
              <a:effectLst/>
            </a:endParaRPr>
          </a:p>
          <a:p>
            <a:br>
              <a:rPr lang="en-US" dirty="0"/>
            </a:br>
            <a:br>
              <a:rPr lang="en-US" dirty="0"/>
            </a:b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0E77304-F0AF-4D45-BBA4-480E7CA91B63}" type="slidenum">
              <a:rPr lang="en-US" smtClean="0"/>
              <a:pPr/>
              <a:t>4</a:t>
            </a:fld>
            <a:endParaRPr lang="en-US"/>
          </a:p>
        </p:txBody>
      </p:sp>
    </p:spTree>
    <p:extLst>
      <p:ext uri="{BB962C8B-B14F-4D97-AF65-F5344CB8AC3E}">
        <p14:creationId xmlns:p14="http://schemas.microsoft.com/office/powerpoint/2010/main" val="419047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Take your followers behind-the-scenes of your day on the Hill. On Facebook, videos receive even more engagements than photos. In addition, Facebook Live and other video assets are prioritized by Facebook’s algorithm over other content types</a:t>
            </a:r>
            <a:r>
              <a:rPr lang="en-US" sz="1200" b="0" i="0" u="none" strike="noStrike"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 a general rule, we ask that you do not film when meeting when representatives.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rtl="0" fontAlgn="base"/>
            <a:r>
              <a:rPr lang="en-US" sz="1200" b="1" i="0" u="none" strike="noStrike" kern="1200" dirty="0">
                <a:solidFill>
                  <a:schemeClr val="tx1"/>
                </a:solidFill>
                <a:effectLst/>
                <a:latin typeface="+mn-lt"/>
                <a:ea typeface="+mn-ea"/>
                <a:cs typeface="+mn-cs"/>
              </a:rPr>
              <a:t>Video to capture:</a:t>
            </a:r>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   Walking to your meeting</a:t>
            </a:r>
            <a:endParaRPr lang="en-US" b="0" dirty="0">
              <a:effectLst/>
            </a:endParaRPr>
          </a:p>
          <a:p>
            <a:pPr rtl="0"/>
            <a:r>
              <a:rPr lang="en-US" sz="1200" b="0" i="0" u="none" strike="noStrike" kern="1200" dirty="0">
                <a:solidFill>
                  <a:schemeClr val="tx1"/>
                </a:solidFill>
                <a:effectLst/>
                <a:latin typeface="+mn-lt"/>
                <a:ea typeface="+mn-ea"/>
                <a:cs typeface="+mn-cs"/>
              </a:rPr>
              <a:t>o   Highlights from a meeting you just completed</a:t>
            </a:r>
            <a:endParaRPr lang="en-US" b="0" dirty="0">
              <a:effectLst/>
            </a:endParaRPr>
          </a:p>
          <a:p>
            <a:pPr rtl="0"/>
            <a:r>
              <a:rPr lang="en-US" sz="1200" b="0" i="0" u="none" strike="noStrike" kern="1200" dirty="0">
                <a:solidFill>
                  <a:schemeClr val="tx1"/>
                </a:solidFill>
                <a:effectLst/>
                <a:latin typeface="+mn-lt"/>
                <a:ea typeface="+mn-ea"/>
                <a:cs typeface="+mn-cs"/>
              </a:rPr>
              <a:t>o   Sharing your story of why you advocate</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pPr rtl="0" fontAlgn="base"/>
            <a:r>
              <a:rPr lang="en-US" sz="1200" b="1" i="0" u="none" strike="noStrike" kern="1200" dirty="0">
                <a:solidFill>
                  <a:schemeClr val="tx1"/>
                </a:solidFill>
                <a:effectLst/>
                <a:latin typeface="+mn-lt"/>
                <a:ea typeface="+mn-ea"/>
                <a:cs typeface="+mn-cs"/>
              </a:rPr>
              <a:t>When to Post: </a:t>
            </a:r>
            <a:r>
              <a:rPr lang="en-US" sz="1200" b="0" i="0" u="none" strike="noStrike" kern="1200" dirty="0">
                <a:solidFill>
                  <a:schemeClr val="tx1"/>
                </a:solidFill>
                <a:effectLst/>
                <a:latin typeface="+mn-lt"/>
                <a:ea typeface="+mn-ea"/>
                <a:cs typeface="+mn-cs"/>
              </a:rPr>
              <a:t>As close to real time as possible (but never during your meetings).</a:t>
            </a:r>
          </a:p>
          <a:p>
            <a:pPr rtl="0" fontAlgn="base"/>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Other Tips:</a:t>
            </a:r>
          </a:p>
          <a:p>
            <a:pPr rtl="0"/>
            <a:r>
              <a:rPr lang="en-US" sz="1200" b="0" i="0" u="none" strike="noStrike" kern="1200" dirty="0">
                <a:solidFill>
                  <a:schemeClr val="tx1"/>
                </a:solidFill>
                <a:effectLst/>
                <a:latin typeface="+mn-lt"/>
                <a:ea typeface="+mn-ea"/>
                <a:cs typeface="+mn-cs"/>
              </a:rPr>
              <a:t>o   Have fun and take advantage of different effects for your Instagram Stories like  </a:t>
            </a:r>
            <a:endParaRPr lang="en-US" b="0" dirty="0">
              <a:effectLst/>
            </a:endParaRPr>
          </a:p>
          <a:p>
            <a:pPr rtl="0"/>
            <a:r>
              <a:rPr lang="en-US" sz="1200" b="0" i="0" u="none" strike="noStrike" kern="1200" dirty="0">
                <a:solidFill>
                  <a:schemeClr val="tx1"/>
                </a:solidFill>
                <a:effectLst/>
                <a:latin typeface="+mn-lt"/>
                <a:ea typeface="+mn-ea"/>
                <a:cs typeface="+mn-cs"/>
              </a:rPr>
              <a:t>    Boomerang (a mini video that loops back and forth) and</a:t>
            </a:r>
            <a:r>
              <a:rPr lang="en-US" sz="1200" b="0" i="0" u="none" strike="noStrike" kern="1200" dirty="0">
                <a:solidFill>
                  <a:schemeClr val="tx1"/>
                </a:solidFill>
                <a:effectLst/>
                <a:latin typeface="+mn-lt"/>
                <a:ea typeface="+mn-ea"/>
                <a:cs typeface="+mn-cs"/>
                <a:hlinkClick r:id="rId3"/>
              </a:rPr>
              <a:t> </a:t>
            </a:r>
            <a:r>
              <a:rPr lang="en-US" sz="1200" b="0" i="0" u="sng" strike="noStrike" kern="1200" dirty="0" err="1">
                <a:solidFill>
                  <a:schemeClr val="tx1"/>
                </a:solidFill>
                <a:effectLst/>
                <a:latin typeface="+mn-lt"/>
                <a:ea typeface="+mn-ea"/>
                <a:cs typeface="+mn-cs"/>
                <a:hlinkClick r:id="rId3"/>
              </a:rPr>
              <a:t>Hyperlapse</a:t>
            </a:r>
            <a:r>
              <a:rPr lang="en-US" sz="1200" b="0" i="0" u="none" strike="noStrike" kern="1200" dirty="0">
                <a:solidFill>
                  <a:schemeClr val="tx1"/>
                </a:solidFill>
                <a:effectLst/>
                <a:latin typeface="+mn-lt"/>
                <a:ea typeface="+mn-ea"/>
                <a:cs typeface="+mn-cs"/>
              </a:rPr>
              <a:t> (time lapse </a:t>
            </a:r>
            <a:endParaRPr lang="en-US" b="0" dirty="0">
              <a:effectLst/>
            </a:endParaRPr>
          </a:p>
          <a:p>
            <a:pPr rtl="0"/>
            <a:r>
              <a:rPr lang="en-US" sz="1200" b="0" i="0" u="none" strike="noStrike" kern="1200" dirty="0">
                <a:solidFill>
                  <a:schemeClr val="tx1"/>
                </a:solidFill>
                <a:effectLst/>
                <a:latin typeface="+mn-lt"/>
                <a:ea typeface="+mn-ea"/>
                <a:cs typeface="+mn-cs"/>
              </a:rPr>
              <a:t>    videos).</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pPr rtl="0"/>
            <a:r>
              <a:rPr lang="en-US" sz="1200" b="0" i="0" u="none" strike="noStrike" kern="1200" dirty="0">
                <a:solidFill>
                  <a:schemeClr val="tx1"/>
                </a:solidFill>
                <a:effectLst/>
                <a:latin typeface="+mn-lt"/>
                <a:ea typeface="+mn-ea"/>
                <a:cs typeface="+mn-cs"/>
              </a:rPr>
              <a:t>o   Don’t have time to get your video up right away? Save the video using the down-arrow </a:t>
            </a:r>
            <a:endParaRPr lang="en-US" b="0" dirty="0">
              <a:effectLst/>
            </a:endParaRPr>
          </a:p>
          <a:p>
            <a:pPr rtl="0"/>
            <a:r>
              <a:rPr lang="en-US" sz="1200" b="0" i="0" u="none" strike="noStrike" kern="1200" dirty="0">
                <a:solidFill>
                  <a:schemeClr val="tx1"/>
                </a:solidFill>
                <a:effectLst/>
                <a:latin typeface="+mn-lt"/>
                <a:ea typeface="+mn-ea"/>
                <a:cs typeface="+mn-cs"/>
              </a:rPr>
              <a:t>    feature in the upper-right hand corner. When you’re ready to post, look in the bottom   </a:t>
            </a:r>
            <a:endParaRPr lang="en-US" b="0" dirty="0">
              <a:effectLst/>
            </a:endParaRPr>
          </a:p>
          <a:p>
            <a:pPr rtl="0"/>
            <a:r>
              <a:rPr lang="en-US" sz="1200" b="0" i="0" u="none" strike="noStrike" kern="1200" dirty="0">
                <a:solidFill>
                  <a:schemeClr val="tx1"/>
                </a:solidFill>
                <a:effectLst/>
                <a:latin typeface="+mn-lt"/>
                <a:ea typeface="+mn-ea"/>
                <a:cs typeface="+mn-cs"/>
              </a:rPr>
              <a:t>    left-hand corner to open your camera roll with saved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5</a:t>
            </a:fld>
            <a:endParaRPr lang="en-US"/>
          </a:p>
        </p:txBody>
      </p:sp>
    </p:spTree>
    <p:extLst>
      <p:ext uri="{BB962C8B-B14F-4D97-AF65-F5344CB8AC3E}">
        <p14:creationId xmlns:p14="http://schemas.microsoft.com/office/powerpoint/2010/main" val="56555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What to write about:</a:t>
            </a:r>
          </a:p>
          <a:p>
            <a:pPr rtl="0"/>
            <a:r>
              <a:rPr lang="en-US" sz="1200" b="0" i="0" u="none" strike="noStrike" kern="1200" dirty="0">
                <a:solidFill>
                  <a:schemeClr val="tx1"/>
                </a:solidFill>
                <a:effectLst/>
                <a:latin typeface="+mn-lt"/>
                <a:ea typeface="+mn-ea"/>
                <a:cs typeface="+mn-cs"/>
              </a:rPr>
              <a:t>o   Why you’re participating in SELS</a:t>
            </a:r>
            <a:endParaRPr lang="en-US" b="0" dirty="0">
              <a:effectLst/>
            </a:endParaRPr>
          </a:p>
          <a:p>
            <a:pPr rtl="0"/>
            <a:r>
              <a:rPr lang="en-US" sz="1200" b="0" i="0" u="none" strike="noStrike" kern="1200" dirty="0">
                <a:solidFill>
                  <a:schemeClr val="tx1"/>
                </a:solidFill>
                <a:effectLst/>
                <a:latin typeface="+mn-lt"/>
                <a:ea typeface="+mn-ea"/>
                <a:cs typeface="+mn-cs"/>
              </a:rPr>
              <a:t>o   Calls to action (e.g. “vote” or “support” certain legislation) tagging your legislator</a:t>
            </a:r>
            <a:endParaRPr lang="en-US" b="0" dirty="0">
              <a:effectLst/>
            </a:endParaRPr>
          </a:p>
          <a:p>
            <a:pPr rtl="0"/>
            <a:r>
              <a:rPr lang="en-US" sz="1200" b="0" i="0" u="none" strike="noStrike" kern="1200" dirty="0">
                <a:solidFill>
                  <a:schemeClr val="tx1"/>
                </a:solidFill>
                <a:effectLst/>
                <a:latin typeface="+mn-lt"/>
                <a:ea typeface="+mn-ea"/>
                <a:cs typeface="+mn-cs"/>
              </a:rPr>
              <a:t>o   Short, frequent updates on how the day is progressing</a:t>
            </a:r>
            <a:endParaRPr lang="en-US" b="0" dirty="0">
              <a:effectLst/>
            </a:endParaRPr>
          </a:p>
          <a:p>
            <a:pPr rtl="0"/>
            <a:r>
              <a:rPr lang="en-US" sz="1200" b="0" i="0" u="none" strike="noStrike" kern="1200" dirty="0">
                <a:solidFill>
                  <a:schemeClr val="tx1"/>
                </a:solidFill>
                <a:effectLst/>
                <a:latin typeface="+mn-lt"/>
                <a:ea typeface="+mn-ea"/>
                <a:cs typeface="+mn-cs"/>
              </a:rPr>
              <a:t>o   Thank your legislator for meeting with you during SELS</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pPr rtl="0" fontAlgn="base"/>
            <a:r>
              <a:rPr lang="en-US" sz="1200" b="1" i="0" u="none" strike="noStrike" kern="1200" dirty="0">
                <a:solidFill>
                  <a:schemeClr val="tx1"/>
                </a:solidFill>
                <a:effectLst/>
                <a:latin typeface="+mn-lt"/>
                <a:ea typeface="+mn-ea"/>
                <a:cs typeface="+mn-cs"/>
              </a:rPr>
              <a:t>When to post: </a:t>
            </a:r>
            <a:r>
              <a:rPr lang="en-US" sz="1200" b="0" i="0" u="none" strike="noStrike" kern="1200" dirty="0">
                <a:solidFill>
                  <a:schemeClr val="tx1"/>
                </a:solidFill>
                <a:effectLst/>
                <a:latin typeface="+mn-lt"/>
                <a:ea typeface="+mn-ea"/>
                <a:cs typeface="+mn-cs"/>
              </a:rPr>
              <a:t>A couple of days prior, let your followers know you’re participating in SELS. At the end of the day, don’t forget to send thank you messages and tag your legislator.</a:t>
            </a:r>
          </a:p>
          <a:p>
            <a:pPr rtl="0"/>
            <a:r>
              <a:rPr lang="en-US" sz="1200" b="0" i="0" u="none" strike="noStrike" kern="1200" dirty="0">
                <a:solidFill>
                  <a:schemeClr val="tx1"/>
                </a:solidFill>
                <a:effectLst/>
                <a:latin typeface="+mn-lt"/>
                <a:ea typeface="+mn-ea"/>
                <a:cs typeface="+mn-cs"/>
              </a:rPr>
              <a:t> </a:t>
            </a:r>
            <a:endParaRPr lang="en-US" b="0" dirty="0">
              <a:effectLst/>
            </a:endParaRPr>
          </a:p>
          <a:p>
            <a:pPr rtl="0" fontAlgn="base"/>
            <a:r>
              <a:rPr lang="en-US" sz="1200" b="1" i="0" u="none" strike="noStrike" kern="1200" dirty="0">
                <a:solidFill>
                  <a:schemeClr val="tx1"/>
                </a:solidFill>
                <a:effectLst/>
                <a:latin typeface="+mn-lt"/>
                <a:ea typeface="+mn-ea"/>
                <a:cs typeface="+mn-cs"/>
              </a:rPr>
              <a:t>Other Tips:</a:t>
            </a:r>
          </a:p>
          <a:p>
            <a:pPr rtl="0"/>
            <a:r>
              <a:rPr lang="en-US" sz="1200" b="0" i="0" u="none" strike="noStrike" kern="1200" dirty="0">
                <a:solidFill>
                  <a:schemeClr val="tx1"/>
                </a:solidFill>
                <a:effectLst/>
                <a:latin typeface="+mn-lt"/>
                <a:ea typeface="+mn-ea"/>
                <a:cs typeface="+mn-cs"/>
              </a:rPr>
              <a:t>o   Keep your messages short and concise. Tweets can have up to 280 characters, but </a:t>
            </a:r>
            <a:endParaRPr lang="en-US" b="0" dirty="0">
              <a:effectLst/>
            </a:endParaRPr>
          </a:p>
          <a:p>
            <a:pPr rtl="0"/>
            <a:r>
              <a:rPr lang="en-US" sz="1200" b="0" i="0" u="none" strike="noStrike" kern="1200" dirty="0">
                <a:solidFill>
                  <a:schemeClr val="tx1"/>
                </a:solidFill>
                <a:effectLst/>
                <a:latin typeface="+mn-lt"/>
                <a:ea typeface="+mn-ea"/>
                <a:cs typeface="+mn-cs"/>
              </a:rPr>
              <a:t>    you don’t need to use all of them!</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6</a:t>
            </a:fld>
            <a:endParaRPr lang="en-US"/>
          </a:p>
        </p:txBody>
      </p:sp>
    </p:spTree>
    <p:extLst>
      <p:ext uri="{BB962C8B-B14F-4D97-AF65-F5344CB8AC3E}">
        <p14:creationId xmlns:p14="http://schemas.microsoft.com/office/powerpoint/2010/main" val="10629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great examples of how past SELS participants have thanked their congresspeople. Posts don’t need to be long, but clear, concise, and use proper hashtags and handles</a:t>
            </a:r>
            <a:r>
              <a:rPr lang="en-US"/>
              <a:t>. </a:t>
            </a:r>
            <a:endParaRPr lang="en-US" dirty="0"/>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7</a:t>
            </a:fld>
            <a:endParaRPr lang="en-US"/>
          </a:p>
        </p:txBody>
      </p:sp>
    </p:spTree>
    <p:extLst>
      <p:ext uri="{BB962C8B-B14F-4D97-AF65-F5344CB8AC3E}">
        <p14:creationId xmlns:p14="http://schemas.microsoft.com/office/powerpoint/2010/main" val="1875599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1752600"/>
            <a:ext cx="6477000" cy="1828800"/>
          </a:xfrm>
        </p:spPr>
        <p:txBody>
          <a:bodyPr anchor="b"/>
          <a:lstStyle>
            <a:lvl1pPr>
              <a:defRPr cap="all" baseline="0">
                <a:solidFill>
                  <a:srgbClr val="06377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5105400"/>
            <a:ext cx="67056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6324599" y="236538"/>
            <a:ext cx="1628193"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36184-9221-423D-9022-C8C979EA7164}" type="datetime1">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F6ED25-2F79-4FFC-8464-B7926D0A876F}" type="datetime1">
              <a:rPr lang="en-US" smtClean="0"/>
              <a:pPr/>
              <a:t>4/13/2020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19200"/>
            <a:ext cx="12954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19200"/>
            <a:ext cx="77724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143000"/>
            <a:ext cx="7620000" cy="9906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fld id="{A3788700-FFA9-405C-97BB-57A5EBD8523B}" type="datetime1">
              <a:rPr lang="en-US" smtClean="0"/>
              <a:pPr/>
              <a:t>4/13/2020</a:t>
            </a:fld>
            <a:endParaRPr lang="en-US"/>
          </a:p>
        </p:txBody>
      </p:sp>
      <p:sp>
        <p:nvSpPr>
          <p:cNvPr id="13" name="Slide Number Placeholder 12"/>
          <p:cNvSpPr>
            <a:spLocks noGrp="1"/>
          </p:cNvSpPr>
          <p:nvPr>
            <p:ph type="sldNum" sz="quarter" idx="11"/>
          </p:nvPr>
        </p:nvSpPr>
        <p:spPr>
          <a:xfrm>
            <a:off x="0" y="1295400"/>
            <a:ext cx="1295400" cy="701676"/>
          </a:xfrm>
        </p:spPr>
        <p:txBody>
          <a:bodyPr>
            <a:noAutofit/>
          </a:bodyPr>
          <a:lstStyle>
            <a:lvl1pPr>
              <a:defRPr sz="2400">
                <a:solidFill>
                  <a:srgbClr val="FFFFFF"/>
                </a:solidFill>
              </a:defRPr>
            </a:lvl1pPr>
          </a:lstStyle>
          <a:p>
            <a:fld id="{B18394EC-998F-4A75-A298-338FFE107B74}"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4/13/2020</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4/13/2020</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C9A715-FA33-4D18-AFE8-16A191531A2A}" type="datetime1">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F8F3-C127-4EB2-81AD-A9D613AD1B1B}" type="datetime1">
              <a:rPr lang="en-US" smtClean="0"/>
              <a:pPr/>
              <a:t>4/13/2020</a:t>
            </a:fld>
            <a:endParaRPr lang="en-US"/>
          </a:p>
        </p:txBody>
      </p:sp>
      <p:sp>
        <p:nvSpPr>
          <p:cNvPr id="3" name="Footer Placeholder 2"/>
          <p:cNvSpPr>
            <a:spLocks noGrp="1"/>
          </p:cNvSpPr>
          <p:nvPr>
            <p:ph type="ftr" sz="quarter" idx="11"/>
          </p:nvPr>
        </p:nvSpPr>
        <p:spPr>
          <a:xfrm>
            <a:off x="4191000" y="6248206"/>
            <a:ext cx="1839683" cy="365125"/>
          </a:xfrm>
        </p:spPr>
        <p:txBody>
          <a:bodyPr/>
          <a:lstStyle/>
          <a:p>
            <a:endParaRPr lang="en-US" dirty="0"/>
          </a:p>
        </p:txBody>
      </p:sp>
      <p:sp>
        <p:nvSpPr>
          <p:cNvPr id="4" name="Slide Number Placeholder 3"/>
          <p:cNvSpPr>
            <a:spLocks noGrp="1"/>
          </p:cNvSpPr>
          <p:nvPr>
            <p:ph type="sldNum" sz="quarter" idx="12"/>
          </p:nvPr>
        </p:nvSpPr>
        <p:spPr>
          <a:xfrm>
            <a:off x="3581400" y="6248400"/>
            <a:ext cx="5334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FABAEFB-01A6-4EC0-9211-CE810C433702}" type="datetime1">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9144" y="4663440"/>
            <a:ext cx="146304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fld id="{B4E288E9-ECF0-40D9-9468-6D153CFCF7CF}" type="datetime1">
              <a:rPr lang="en-US" smtClean="0"/>
              <a:pPr/>
              <a:t>4/13/2020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3581400" y="6248206"/>
            <a:ext cx="25908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E85334-B255-4C47-ABD0-4DDE11A6CA9E}" type="datetime1">
              <a:rPr lang="en-US" smtClean="0"/>
              <a:pPr/>
              <a:t>4/13/2020</a:t>
            </a:fld>
            <a:endParaRPr lang="en-US" dirty="0"/>
          </a:p>
        </p:txBody>
      </p:sp>
      <p:sp>
        <p:nvSpPr>
          <p:cNvPr id="3" name="Footer Placeholder 2"/>
          <p:cNvSpPr>
            <a:spLocks noGrp="1"/>
          </p:cNvSpPr>
          <p:nvPr>
            <p:ph type="ftr" sz="quarter" idx="3"/>
          </p:nvPr>
        </p:nvSpPr>
        <p:spPr>
          <a:xfrm>
            <a:off x="3657600" y="6248206"/>
            <a:ext cx="2373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gif"/></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514600"/>
            <a:ext cx="8001000" cy="1478604"/>
          </a:xfrm>
        </p:spPr>
        <p:txBody>
          <a:bodyPr>
            <a:normAutofit/>
          </a:bodyPr>
          <a:lstStyle/>
          <a:p>
            <a:r>
              <a:rPr lang="en-US" b="1"/>
              <a:t>Social </a:t>
            </a:r>
            <a:r>
              <a:rPr lang="en-US" b="1" dirty="0"/>
              <a:t>Media Tips for advocacy Success</a:t>
            </a:r>
          </a:p>
        </p:txBody>
      </p:sp>
      <p:sp>
        <p:nvSpPr>
          <p:cNvPr id="6" name="Subtitle 5">
            <a:extLst>
              <a:ext uri="{FF2B5EF4-FFF2-40B4-BE49-F238E27FC236}">
                <a16:creationId xmlns:a16="http://schemas.microsoft.com/office/drawing/2014/main" id="{FB9CD433-FBC4-4C76-8620-2FFBD0D2776B}"/>
              </a:ext>
            </a:extLst>
          </p:cNvPr>
          <p:cNvSpPr>
            <a:spLocks noGrp="1"/>
          </p:cNvSpPr>
          <p:nvPr>
            <p:ph type="subTitle" idx="1"/>
          </p:nvPr>
        </p:nvSpPr>
        <p:spPr>
          <a:xfrm>
            <a:off x="4572000" y="5562600"/>
            <a:ext cx="6705600" cy="685800"/>
          </a:xfrm>
        </p:spPr>
        <p:txBody>
          <a:bodyPr>
            <a:noAutofit/>
          </a:bodyPr>
          <a:lstStyle/>
          <a:p>
            <a:r>
              <a:rPr lang="en-US" sz="1800" dirty="0"/>
              <a:t>Alexandra Garvey, Communications Manager</a:t>
            </a:r>
          </a:p>
        </p:txBody>
      </p:sp>
    </p:spTree>
    <p:extLst>
      <p:ext uri="{BB962C8B-B14F-4D97-AF65-F5344CB8AC3E}">
        <p14:creationId xmlns:p14="http://schemas.microsoft.com/office/powerpoint/2010/main" val="256145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75C0-A249-4D38-B092-41E637D4BCC9}"/>
              </a:ext>
            </a:extLst>
          </p:cNvPr>
          <p:cNvSpPr>
            <a:spLocks noGrp="1"/>
          </p:cNvSpPr>
          <p:nvPr>
            <p:ph type="title"/>
          </p:nvPr>
        </p:nvSpPr>
        <p:spPr/>
        <p:txBody>
          <a:bodyPr>
            <a:normAutofit/>
          </a:bodyPr>
          <a:lstStyle/>
          <a:p>
            <a:r>
              <a:rPr lang="en-US" dirty="0"/>
              <a:t>General Posting Tips</a:t>
            </a:r>
          </a:p>
        </p:txBody>
      </p:sp>
      <p:sp>
        <p:nvSpPr>
          <p:cNvPr id="3" name="Slide Number Placeholder 2">
            <a:extLst>
              <a:ext uri="{FF2B5EF4-FFF2-40B4-BE49-F238E27FC236}">
                <a16:creationId xmlns:a16="http://schemas.microsoft.com/office/drawing/2014/main" id="{06BEAABC-7314-44FB-9838-BC1849EEF301}"/>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a:t>
            </a:fld>
            <a:endParaRPr lang="en-US"/>
          </a:p>
        </p:txBody>
      </p:sp>
      <p:sp>
        <p:nvSpPr>
          <p:cNvPr id="7" name="Content Placeholder 4">
            <a:extLst>
              <a:ext uri="{FF2B5EF4-FFF2-40B4-BE49-F238E27FC236}">
                <a16:creationId xmlns:a16="http://schemas.microsoft.com/office/drawing/2014/main" id="{2213099B-0555-4584-9DFD-5B2580103E69}"/>
              </a:ext>
            </a:extLst>
          </p:cNvPr>
          <p:cNvSpPr txBox="1">
            <a:spLocks noGrp="1"/>
          </p:cNvSpPr>
          <p:nvPr>
            <p:ph sz="quarter" idx="1"/>
          </p:nvPr>
        </p:nvSpPr>
        <p:spPr>
          <a:xfrm>
            <a:off x="612775" y="1600200"/>
            <a:ext cx="8153400" cy="4495800"/>
          </a:xfrm>
          <a:prstGeom prst="rect">
            <a:avLst/>
          </a:prstGeom>
        </p:spPr>
        <p:txBody>
          <a:bodyPr anchor="t">
            <a:normAutofit fontScale="92500" lnSpcReduction="20000"/>
          </a:bodyPr>
          <a:lstStyle/>
          <a:p>
            <a:pPr defTabSz="850391">
              <a:spcBef>
                <a:spcPts val="1100"/>
              </a:spcBef>
              <a:buClr>
                <a:schemeClr val="accent2"/>
              </a:buClr>
              <a:buSzPct val="100000"/>
              <a:defRPr sz="2046">
                <a:solidFill>
                  <a:schemeClr val="accent2"/>
                </a:solidFill>
              </a:defRPr>
            </a:pPr>
            <a:r>
              <a:rPr dirty="0">
                <a:solidFill>
                  <a:schemeClr val="tx1">
                    <a:lumMod val="95000"/>
                    <a:lumOff val="5000"/>
                  </a:schemeClr>
                </a:solidFill>
              </a:rPr>
              <a:t>Post photos and text posts before, during</a:t>
            </a:r>
            <a:r>
              <a:rPr lang="en-US" dirty="0">
                <a:solidFill>
                  <a:schemeClr val="tx1">
                    <a:lumMod val="95000"/>
                    <a:lumOff val="5000"/>
                  </a:schemeClr>
                </a:solidFill>
              </a:rPr>
              <a:t>,</a:t>
            </a:r>
            <a:r>
              <a:rPr dirty="0">
                <a:solidFill>
                  <a:schemeClr val="tx1">
                    <a:lumMod val="95000"/>
                    <a:lumOff val="5000"/>
                  </a:schemeClr>
                </a:solidFill>
              </a:rPr>
              <a:t> and after the event.</a:t>
            </a:r>
            <a:endParaRPr dirty="0"/>
          </a:p>
          <a:p>
            <a:pPr defTabSz="850391">
              <a:spcBef>
                <a:spcPts val="1100"/>
              </a:spcBef>
              <a:buClr>
                <a:schemeClr val="accent2"/>
              </a:buClr>
              <a:buSzPct val="100000"/>
              <a:defRPr sz="2046">
                <a:solidFill>
                  <a:schemeClr val="accent2"/>
                </a:solidFill>
              </a:defRPr>
            </a:pPr>
            <a:r>
              <a:rPr dirty="0">
                <a:solidFill>
                  <a:schemeClr val="tx1">
                    <a:lumMod val="95000"/>
                    <a:lumOff val="5000"/>
                  </a:schemeClr>
                </a:solidFill>
              </a:rPr>
              <a:t>Tag your legislator, your fellow volunteers, and/or </a:t>
            </a:r>
            <a:r>
              <a:rPr lang="en-US" dirty="0">
                <a:solidFill>
                  <a:schemeClr val="tx1">
                    <a:lumMod val="95000"/>
                    <a:lumOff val="5000"/>
                  </a:schemeClr>
                </a:solidFill>
              </a:rPr>
              <a:t>CEC</a:t>
            </a:r>
            <a:r>
              <a:rPr dirty="0">
                <a:solidFill>
                  <a:schemeClr val="tx1">
                    <a:lumMod val="95000"/>
                    <a:lumOff val="5000"/>
                  </a:schemeClr>
                </a:solidFill>
              </a:rPr>
              <a:t>. </a:t>
            </a:r>
            <a:endParaRPr dirty="0"/>
          </a:p>
          <a:p>
            <a:pPr defTabSz="850391">
              <a:spcBef>
                <a:spcPts val="1100"/>
              </a:spcBef>
              <a:buClr>
                <a:schemeClr val="accent2"/>
              </a:buClr>
              <a:buSzPct val="100000"/>
              <a:defRPr sz="2046">
                <a:solidFill>
                  <a:schemeClr val="accent2"/>
                </a:solidFill>
              </a:defRPr>
            </a:pPr>
            <a:r>
              <a:rPr dirty="0">
                <a:solidFill>
                  <a:schemeClr val="tx1">
                    <a:lumMod val="95000"/>
                    <a:lumOff val="5000"/>
                  </a:schemeClr>
                </a:solidFill>
              </a:rPr>
              <a:t>Share or repost content from other accounts</a:t>
            </a:r>
            <a:r>
              <a:rPr lang="en-US" dirty="0">
                <a:solidFill>
                  <a:schemeClr val="tx1">
                    <a:lumMod val="95000"/>
                    <a:lumOff val="5000"/>
                  </a:schemeClr>
                </a:solidFill>
              </a:rPr>
              <a:t> by retweeting on Twitter, sharing on FB, or using an app like Repost to reshare Instagram photos.</a:t>
            </a:r>
          </a:p>
          <a:p>
            <a:pPr defTabSz="850391">
              <a:spcBef>
                <a:spcPts val="1100"/>
              </a:spcBef>
              <a:buClr>
                <a:schemeClr val="accent2"/>
              </a:buClr>
              <a:buSzPct val="100000"/>
              <a:defRPr sz="2046">
                <a:solidFill>
                  <a:schemeClr val="accent2"/>
                </a:solidFill>
              </a:defRPr>
            </a:pPr>
            <a:r>
              <a:rPr lang="en-US" dirty="0">
                <a:solidFill>
                  <a:schemeClr val="tx1">
                    <a:lumMod val="95000"/>
                    <a:lumOff val="5000"/>
                  </a:schemeClr>
                </a:solidFill>
              </a:rPr>
              <a:t>Plan ahead. </a:t>
            </a:r>
          </a:p>
          <a:p>
            <a:pPr lvl="1" defTabSz="850391">
              <a:spcBef>
                <a:spcPts val="1100"/>
              </a:spcBef>
              <a:buClr>
                <a:schemeClr val="accent2"/>
              </a:buClr>
              <a:buSzPct val="100000"/>
              <a:defRPr sz="2046">
                <a:solidFill>
                  <a:schemeClr val="accent2"/>
                </a:solidFill>
              </a:defRPr>
            </a:pPr>
            <a:r>
              <a:rPr lang="en-US" dirty="0">
                <a:solidFill>
                  <a:schemeClr val="tx1">
                    <a:lumMod val="95000"/>
                    <a:lumOff val="5000"/>
                  </a:schemeClr>
                </a:solidFill>
              </a:rPr>
              <a:t>Save text posts in a notepad or in an email on your smartphone to make any small edits and publish on the day of the event.</a:t>
            </a:r>
          </a:p>
          <a:p>
            <a:pPr defTabSz="850391">
              <a:spcBef>
                <a:spcPts val="1100"/>
              </a:spcBef>
              <a:buClr>
                <a:schemeClr val="accent2"/>
              </a:buClr>
              <a:buSzPct val="100000"/>
              <a:defRPr sz="2046">
                <a:solidFill>
                  <a:schemeClr val="accent2"/>
                </a:solidFill>
              </a:defRPr>
            </a:pPr>
            <a:r>
              <a:rPr lang="en-US" dirty="0">
                <a:solidFill>
                  <a:schemeClr val="tx1">
                    <a:lumMod val="95000"/>
                    <a:lumOff val="5000"/>
                  </a:schemeClr>
                </a:solidFill>
              </a:rPr>
              <a:t>Spellcheck is your friend.</a:t>
            </a:r>
          </a:p>
          <a:p>
            <a:pPr lvl="1" defTabSz="850391">
              <a:spcBef>
                <a:spcPts val="1100"/>
              </a:spcBef>
              <a:buClr>
                <a:schemeClr val="accent2"/>
              </a:buClr>
              <a:buSzPct val="100000"/>
              <a:defRPr sz="2046">
                <a:solidFill>
                  <a:schemeClr val="accent2"/>
                </a:solidFill>
              </a:defRPr>
            </a:pPr>
            <a:r>
              <a:rPr lang="en-US" dirty="0">
                <a:solidFill>
                  <a:schemeClr val="tx1">
                    <a:lumMod val="95000"/>
                    <a:lumOff val="5000"/>
                  </a:schemeClr>
                </a:solidFill>
              </a:rPr>
              <a:t>Twitter does not provide the ability to edit tweets, so make sure everything is spelled correctly before publishing. Spelling mistakes undermine the importance of your message and might deter another account from RT-</a:t>
            </a:r>
            <a:r>
              <a:rPr lang="en-US" dirty="0" err="1">
                <a:solidFill>
                  <a:schemeClr val="tx1">
                    <a:lumMod val="95000"/>
                    <a:lumOff val="5000"/>
                  </a:schemeClr>
                </a:solidFill>
              </a:rPr>
              <a:t>ing</a:t>
            </a:r>
            <a:r>
              <a:rPr lang="en-US" dirty="0">
                <a:solidFill>
                  <a:schemeClr val="tx1">
                    <a:lumMod val="95000"/>
                    <a:lumOff val="5000"/>
                  </a:schemeClr>
                </a:solidFill>
              </a:rPr>
              <a:t>.</a:t>
            </a:r>
          </a:p>
          <a:p>
            <a:pPr defTabSz="850391">
              <a:spcBef>
                <a:spcPts val="1100"/>
              </a:spcBef>
              <a:buClr>
                <a:schemeClr val="accent2"/>
              </a:buClr>
              <a:buSzPct val="100000"/>
              <a:defRPr sz="2046">
                <a:solidFill>
                  <a:schemeClr val="accent2"/>
                </a:solidFill>
              </a:defRPr>
            </a:pPr>
            <a:r>
              <a:rPr dirty="0">
                <a:solidFill>
                  <a:schemeClr val="tx1">
                    <a:lumMod val="95000"/>
                    <a:lumOff val="5000"/>
                  </a:schemeClr>
                </a:solidFill>
              </a:rPr>
              <a:t>Twitter</a:t>
            </a:r>
            <a:r>
              <a:rPr lang="en-US" dirty="0">
                <a:solidFill>
                  <a:schemeClr val="tx1">
                    <a:lumMod val="95000"/>
                    <a:lumOff val="5000"/>
                  </a:schemeClr>
                </a:solidFill>
              </a:rPr>
              <a:t> and Instagram</a:t>
            </a:r>
            <a:r>
              <a:rPr dirty="0">
                <a:solidFill>
                  <a:schemeClr val="tx1">
                    <a:lumMod val="95000"/>
                    <a:lumOff val="5000"/>
                  </a:schemeClr>
                </a:solidFill>
              </a:rPr>
              <a:t>: @</a:t>
            </a:r>
            <a:r>
              <a:rPr lang="en-US" dirty="0" err="1">
                <a:solidFill>
                  <a:schemeClr val="tx1">
                    <a:lumMod val="95000"/>
                    <a:lumOff val="5000"/>
                  </a:schemeClr>
                </a:solidFill>
              </a:rPr>
              <a:t>CECMembership</a:t>
            </a:r>
            <a:r>
              <a:rPr lang="en-US" dirty="0">
                <a:solidFill>
                  <a:schemeClr val="tx1">
                    <a:lumMod val="95000"/>
                    <a:lumOff val="5000"/>
                  </a:schemeClr>
                </a:solidFill>
              </a:rPr>
              <a:t>, @</a:t>
            </a:r>
            <a:r>
              <a:rPr lang="en-US" dirty="0" err="1">
                <a:solidFill>
                  <a:schemeClr val="tx1">
                    <a:lumMod val="95000"/>
                    <a:lumOff val="5000"/>
                  </a:schemeClr>
                </a:solidFill>
              </a:rPr>
              <a:t>cec_headquarters</a:t>
            </a:r>
            <a:r>
              <a:rPr lang="en-US" dirty="0">
                <a:solidFill>
                  <a:schemeClr val="tx1">
                    <a:lumMod val="95000"/>
                    <a:lumOff val="5000"/>
                  </a:schemeClr>
                </a:solidFill>
              </a:rPr>
              <a:t>; #4specialeducation, #SELS2019</a:t>
            </a:r>
            <a:endParaRPr lang="en-US" dirty="0"/>
          </a:p>
          <a:p>
            <a:pPr defTabSz="850391">
              <a:spcBef>
                <a:spcPts val="1100"/>
              </a:spcBef>
              <a:buClr>
                <a:schemeClr val="accent2"/>
              </a:buClr>
              <a:buSzPct val="100000"/>
              <a:defRPr sz="2046">
                <a:solidFill>
                  <a:schemeClr val="accent2"/>
                </a:solidFill>
              </a:defRPr>
            </a:pPr>
            <a:r>
              <a:rPr dirty="0">
                <a:solidFill>
                  <a:schemeClr val="tx1">
                    <a:lumMod val="95000"/>
                    <a:lumOff val="5000"/>
                  </a:schemeClr>
                </a:solidFill>
              </a:rPr>
              <a:t>Check your </a:t>
            </a:r>
            <a:r>
              <a:rPr lang="en-US" dirty="0">
                <a:solidFill>
                  <a:schemeClr val="tx1">
                    <a:lumMod val="95000"/>
                    <a:lumOff val="5000"/>
                  </a:schemeClr>
                </a:solidFill>
              </a:rPr>
              <a:t>unit and division</a:t>
            </a:r>
            <a:r>
              <a:rPr dirty="0">
                <a:solidFill>
                  <a:schemeClr val="tx1">
                    <a:lumMod val="95000"/>
                    <a:lumOff val="5000"/>
                  </a:schemeClr>
                </a:solidFill>
              </a:rPr>
              <a:t> social media accounts as well!</a:t>
            </a:r>
          </a:p>
        </p:txBody>
      </p:sp>
    </p:spTree>
    <p:extLst>
      <p:ext uri="{BB962C8B-B14F-4D97-AF65-F5344CB8AC3E}">
        <p14:creationId xmlns:p14="http://schemas.microsoft.com/office/powerpoint/2010/main" val="1709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C22B6C8-878D-499F-B8E2-BB7F407D5909}"/>
              </a:ext>
            </a:extLst>
          </p:cNvPr>
          <p:cNvSpPr>
            <a:spLocks noGrp="1"/>
          </p:cNvSpPr>
          <p:nvPr>
            <p:ph type="title"/>
          </p:nvPr>
        </p:nvSpPr>
        <p:spPr>
          <a:xfrm>
            <a:off x="169640" y="-75935"/>
            <a:ext cx="8153400" cy="990600"/>
          </a:xfrm>
        </p:spPr>
        <p:txBody>
          <a:bodyPr/>
          <a:lstStyle/>
          <a:p>
            <a:r>
              <a:rPr lang="en-US" dirty="0"/>
              <a:t>When and Where to Post</a:t>
            </a:r>
          </a:p>
        </p:txBody>
      </p:sp>
      <p:sp>
        <p:nvSpPr>
          <p:cNvPr id="5" name="Slide Number Placeholder 4">
            <a:extLst>
              <a:ext uri="{FF2B5EF4-FFF2-40B4-BE49-F238E27FC236}">
                <a16:creationId xmlns:a16="http://schemas.microsoft.com/office/drawing/2014/main" id="{3B7F6816-993E-42A0-BE31-2E608DE7E8A7}"/>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3</a:t>
            </a:fld>
            <a:endParaRPr lang="en-US"/>
          </a:p>
        </p:txBody>
      </p:sp>
      <p:pic>
        <p:nvPicPr>
          <p:cNvPr id="15" name="Picture 14">
            <a:extLst>
              <a:ext uri="{FF2B5EF4-FFF2-40B4-BE49-F238E27FC236}">
                <a16:creationId xmlns:a16="http://schemas.microsoft.com/office/drawing/2014/main" id="{E5A417FD-2160-4C29-B533-0238B0D17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2667" y="186948"/>
            <a:ext cx="488243" cy="464834"/>
          </a:xfrm>
          <a:prstGeom prst="rect">
            <a:avLst/>
          </a:prstGeom>
        </p:spPr>
      </p:pic>
      <p:pic>
        <p:nvPicPr>
          <p:cNvPr id="23" name="Picture 22">
            <a:extLst>
              <a:ext uri="{FF2B5EF4-FFF2-40B4-BE49-F238E27FC236}">
                <a16:creationId xmlns:a16="http://schemas.microsoft.com/office/drawing/2014/main" id="{D1366DA6-C17E-4F4F-8526-9F0F48A32B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347"/>
          <a:stretch/>
        </p:blipFill>
        <p:spPr>
          <a:xfrm>
            <a:off x="3804008" y="1622663"/>
            <a:ext cx="5339992" cy="2936460"/>
          </a:xfrm>
          <a:prstGeom prst="rect">
            <a:avLst/>
          </a:prstGeom>
        </p:spPr>
      </p:pic>
      <p:pic>
        <p:nvPicPr>
          <p:cNvPr id="30" name="Picture 29">
            <a:extLst>
              <a:ext uri="{FF2B5EF4-FFF2-40B4-BE49-F238E27FC236}">
                <a16:creationId xmlns:a16="http://schemas.microsoft.com/office/drawing/2014/main" id="{D2C3698F-D9A9-452C-99E2-0192E45345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905" y="1648684"/>
            <a:ext cx="3586944" cy="2072414"/>
          </a:xfrm>
          <a:prstGeom prst="rect">
            <a:avLst/>
          </a:prstGeom>
        </p:spPr>
      </p:pic>
      <p:pic>
        <p:nvPicPr>
          <p:cNvPr id="39" name="Picture 38">
            <a:extLst>
              <a:ext uri="{FF2B5EF4-FFF2-40B4-BE49-F238E27FC236}">
                <a16:creationId xmlns:a16="http://schemas.microsoft.com/office/drawing/2014/main" id="{0A858B4B-50E5-4611-9DA8-67A14462A3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27" y="5105400"/>
            <a:ext cx="2754375" cy="1730443"/>
          </a:xfrm>
          <a:prstGeom prst="rect">
            <a:avLst/>
          </a:prstGeom>
        </p:spPr>
      </p:pic>
      <p:pic>
        <p:nvPicPr>
          <p:cNvPr id="53" name="Picture 52">
            <a:extLst>
              <a:ext uri="{FF2B5EF4-FFF2-40B4-BE49-F238E27FC236}">
                <a16:creationId xmlns:a16="http://schemas.microsoft.com/office/drawing/2014/main" id="{DFAFA14B-8282-4A0A-9814-1A1AD89039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031" y="4775134"/>
            <a:ext cx="2667076" cy="2062864"/>
          </a:xfrm>
          <a:prstGeom prst="rect">
            <a:avLst/>
          </a:prstGeom>
        </p:spPr>
      </p:pic>
      <p:pic>
        <p:nvPicPr>
          <p:cNvPr id="65" name="Picture 64">
            <a:extLst>
              <a:ext uri="{FF2B5EF4-FFF2-40B4-BE49-F238E27FC236}">
                <a16:creationId xmlns:a16="http://schemas.microsoft.com/office/drawing/2014/main" id="{500869E6-8CA9-4670-B40B-8E89E3ECE0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1167" y="186948"/>
            <a:ext cx="446534" cy="464834"/>
          </a:xfrm>
          <a:prstGeom prst="rect">
            <a:avLst/>
          </a:prstGeom>
        </p:spPr>
      </p:pic>
      <p:pic>
        <p:nvPicPr>
          <p:cNvPr id="67" name="Picture 66">
            <a:extLst>
              <a:ext uri="{FF2B5EF4-FFF2-40B4-BE49-F238E27FC236}">
                <a16:creationId xmlns:a16="http://schemas.microsoft.com/office/drawing/2014/main" id="{B39D5271-F372-41E4-A421-F3180B3FEC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4057" y="3497612"/>
            <a:ext cx="2859943" cy="1936213"/>
          </a:xfrm>
          <a:prstGeom prst="rect">
            <a:avLst/>
          </a:prstGeom>
        </p:spPr>
      </p:pic>
      <p:pic>
        <p:nvPicPr>
          <p:cNvPr id="37" name="Picture 36">
            <a:extLst>
              <a:ext uri="{FF2B5EF4-FFF2-40B4-BE49-F238E27FC236}">
                <a16:creationId xmlns:a16="http://schemas.microsoft.com/office/drawing/2014/main" id="{4AB4893E-E9EE-46C4-A073-0C7A95E34810}"/>
              </a:ext>
            </a:extLst>
          </p:cNvPr>
          <p:cNvPicPr>
            <a:picLocks noChangeAspect="1"/>
          </p:cNvPicPr>
          <p:nvPr/>
        </p:nvPicPr>
        <p:blipFill rotWithShape="1">
          <a:blip r:embed="rId10">
            <a:extLst>
              <a:ext uri="{28A0092B-C50C-407E-A947-70E740481C1C}">
                <a14:useLocalDpi xmlns:a14="http://schemas.microsoft.com/office/drawing/2010/main" val="0"/>
              </a:ext>
            </a:extLst>
          </a:blip>
          <a:srcRect b="15996"/>
          <a:stretch/>
        </p:blipFill>
        <p:spPr>
          <a:xfrm>
            <a:off x="6701384" y="2712506"/>
            <a:ext cx="2167711" cy="730060"/>
          </a:xfrm>
          <a:prstGeom prst="rect">
            <a:avLst/>
          </a:prstGeom>
        </p:spPr>
      </p:pic>
      <p:pic>
        <p:nvPicPr>
          <p:cNvPr id="69" name="Picture 68">
            <a:extLst>
              <a:ext uri="{FF2B5EF4-FFF2-40B4-BE49-F238E27FC236}">
                <a16:creationId xmlns:a16="http://schemas.microsoft.com/office/drawing/2014/main" id="{EEAC93CC-1A2C-4F60-A5EF-342A51791C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36204" y="4899629"/>
            <a:ext cx="2827891" cy="1936213"/>
          </a:xfrm>
          <a:prstGeom prst="rect">
            <a:avLst/>
          </a:prstGeom>
        </p:spPr>
      </p:pic>
      <p:pic>
        <p:nvPicPr>
          <p:cNvPr id="63" name="Picture 62">
            <a:extLst>
              <a:ext uri="{FF2B5EF4-FFF2-40B4-BE49-F238E27FC236}">
                <a16:creationId xmlns:a16="http://schemas.microsoft.com/office/drawing/2014/main" id="{0FF1BEAC-03D7-47A1-9B21-0B34DEE41C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827" y="3442566"/>
            <a:ext cx="2511615" cy="1628847"/>
          </a:xfrm>
          <a:prstGeom prst="rect">
            <a:avLst/>
          </a:prstGeom>
        </p:spPr>
      </p:pic>
      <p:pic>
        <p:nvPicPr>
          <p:cNvPr id="24" name="Picture 23">
            <a:extLst>
              <a:ext uri="{FF2B5EF4-FFF2-40B4-BE49-F238E27FC236}">
                <a16:creationId xmlns:a16="http://schemas.microsoft.com/office/drawing/2014/main" id="{8E1447D8-3F39-451A-B4EC-C91E70BC70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37859" y="5704706"/>
            <a:ext cx="2208817" cy="784253"/>
          </a:xfrm>
          <a:prstGeom prst="rect">
            <a:avLst/>
          </a:prstGeom>
        </p:spPr>
      </p:pic>
      <p:pic>
        <p:nvPicPr>
          <p:cNvPr id="36" name="Picture 35">
            <a:extLst>
              <a:ext uri="{FF2B5EF4-FFF2-40B4-BE49-F238E27FC236}">
                <a16:creationId xmlns:a16="http://schemas.microsoft.com/office/drawing/2014/main" id="{C351FDA9-6663-4CE6-AF9E-061A27F4F2B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03681" y="3492994"/>
            <a:ext cx="2587491" cy="1261764"/>
          </a:xfrm>
          <a:prstGeom prst="rect">
            <a:avLst/>
          </a:prstGeom>
        </p:spPr>
      </p:pic>
      <p:pic>
        <p:nvPicPr>
          <p:cNvPr id="9" name="Picture 8">
            <a:extLst>
              <a:ext uri="{FF2B5EF4-FFF2-40B4-BE49-F238E27FC236}">
                <a16:creationId xmlns:a16="http://schemas.microsoft.com/office/drawing/2014/main" id="{B13B23C6-63A0-4B5F-9C6F-E5CB0A0656A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38370" y="3974421"/>
            <a:ext cx="1536045" cy="904172"/>
          </a:xfrm>
          <a:prstGeom prst="rect">
            <a:avLst/>
          </a:prstGeom>
        </p:spPr>
      </p:pic>
    </p:spTree>
    <p:extLst>
      <p:ext uri="{BB962C8B-B14F-4D97-AF65-F5344CB8AC3E}">
        <p14:creationId xmlns:p14="http://schemas.microsoft.com/office/powerpoint/2010/main" val="106109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B88C-92E9-44BD-874D-4DD2AC57C2A1}"/>
              </a:ext>
            </a:extLst>
          </p:cNvPr>
          <p:cNvSpPr>
            <a:spLocks noGrp="1"/>
          </p:cNvSpPr>
          <p:nvPr>
            <p:ph type="title"/>
          </p:nvPr>
        </p:nvSpPr>
        <p:spPr/>
        <p:txBody>
          <a:bodyPr/>
          <a:lstStyle/>
          <a:p>
            <a:r>
              <a:rPr lang="en-US" dirty="0"/>
              <a:t>Sharing Photos</a:t>
            </a:r>
          </a:p>
        </p:txBody>
      </p:sp>
      <p:sp>
        <p:nvSpPr>
          <p:cNvPr id="3" name="Content Placeholder 2">
            <a:extLst>
              <a:ext uri="{FF2B5EF4-FFF2-40B4-BE49-F238E27FC236}">
                <a16:creationId xmlns:a16="http://schemas.microsoft.com/office/drawing/2014/main" id="{FEB7A154-1514-462D-8188-8945FCD11CA3}"/>
              </a:ext>
            </a:extLst>
          </p:cNvPr>
          <p:cNvSpPr>
            <a:spLocks noGrp="1"/>
          </p:cNvSpPr>
          <p:nvPr>
            <p:ph sz="quarter" idx="2"/>
          </p:nvPr>
        </p:nvSpPr>
        <p:spPr>
          <a:xfrm>
            <a:off x="609600" y="2438400"/>
            <a:ext cx="3886200" cy="3581400"/>
          </a:xfrm>
        </p:spPr>
        <p:txBody>
          <a:bodyPr>
            <a:normAutofit fontScale="62500" lnSpcReduction="20000"/>
          </a:bodyPr>
          <a:lstStyle/>
          <a:p>
            <a:r>
              <a:rPr lang="en-US" dirty="0"/>
              <a:t>When (and when not) to take a photo op.</a:t>
            </a:r>
          </a:p>
          <a:p>
            <a:r>
              <a:rPr lang="en-US" dirty="0"/>
              <a:t>Condense multiple photos into a single post.</a:t>
            </a:r>
          </a:p>
          <a:p>
            <a:r>
              <a:rPr lang="en-US" dirty="0"/>
              <a:t>Upload your photos to the SELS Shutterfly.</a:t>
            </a:r>
          </a:p>
          <a:p>
            <a:endParaRPr lang="en-US" dirty="0"/>
          </a:p>
        </p:txBody>
      </p:sp>
      <p:sp>
        <p:nvSpPr>
          <p:cNvPr id="4" name="Content Placeholder 3">
            <a:extLst>
              <a:ext uri="{FF2B5EF4-FFF2-40B4-BE49-F238E27FC236}">
                <a16:creationId xmlns:a16="http://schemas.microsoft.com/office/drawing/2014/main" id="{66E850BB-A355-4A1D-9A96-C11E711C1993}"/>
              </a:ext>
            </a:extLst>
          </p:cNvPr>
          <p:cNvSpPr>
            <a:spLocks noGrp="1"/>
          </p:cNvSpPr>
          <p:nvPr>
            <p:ph sz="quarter" idx="4"/>
          </p:nvPr>
        </p:nvSpPr>
        <p:spPr/>
        <p:txBody>
          <a:bodyPr>
            <a:normAutofit fontScale="62500" lnSpcReduction="20000"/>
          </a:bodyPr>
          <a:lstStyle/>
          <a:p>
            <a:r>
              <a:rPr lang="en-US" dirty="0"/>
              <a:t>To avoid harsh glare, trying taking a photo without a flash.</a:t>
            </a:r>
          </a:p>
          <a:p>
            <a:r>
              <a:rPr lang="en-US" dirty="0"/>
              <a:t>Force your camera to focus the photo on its subject by touching your finger to the screen.</a:t>
            </a:r>
          </a:p>
          <a:p>
            <a:r>
              <a:rPr lang="en-US" dirty="0"/>
              <a:t>Change your point of view: Be lower or higher than your subject.</a:t>
            </a:r>
          </a:p>
          <a:p>
            <a:r>
              <a:rPr lang="en-US" dirty="0"/>
              <a:t>Never take video while holding your phone vertically, always hold it horizontally.</a:t>
            </a:r>
          </a:p>
          <a:p>
            <a:r>
              <a:rPr lang="en-US" dirty="0"/>
              <a:t>Edit your photo using tools like Instagram, VSCO Cam, or </a:t>
            </a:r>
            <a:r>
              <a:rPr lang="en-US" dirty="0" err="1"/>
              <a:t>Snapseed</a:t>
            </a:r>
            <a:r>
              <a:rPr lang="en-US" dirty="0"/>
              <a:t>.</a:t>
            </a:r>
          </a:p>
          <a:p>
            <a:endParaRPr lang="en-US" dirty="0"/>
          </a:p>
          <a:p>
            <a:endParaRPr lang="en-US" dirty="0"/>
          </a:p>
        </p:txBody>
      </p:sp>
      <p:sp>
        <p:nvSpPr>
          <p:cNvPr id="5" name="Slide Number Placeholder 4">
            <a:extLst>
              <a:ext uri="{FF2B5EF4-FFF2-40B4-BE49-F238E27FC236}">
                <a16:creationId xmlns:a16="http://schemas.microsoft.com/office/drawing/2014/main" id="{6D2B8BD5-361B-41DD-AF80-7317FD7D840C}"/>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4</a:t>
            </a:fld>
            <a:endParaRPr lang="en-US"/>
          </a:p>
        </p:txBody>
      </p:sp>
      <p:sp>
        <p:nvSpPr>
          <p:cNvPr id="6" name="Text Placeholder 5">
            <a:extLst>
              <a:ext uri="{FF2B5EF4-FFF2-40B4-BE49-F238E27FC236}">
                <a16:creationId xmlns:a16="http://schemas.microsoft.com/office/drawing/2014/main" id="{8D609676-6A2C-4719-A4C5-0F98F60B6669}"/>
              </a:ext>
            </a:extLst>
          </p:cNvPr>
          <p:cNvSpPr>
            <a:spLocks noGrp="1"/>
          </p:cNvSpPr>
          <p:nvPr>
            <p:ph type="body" sz="quarter" idx="1"/>
          </p:nvPr>
        </p:nvSpPr>
        <p:spPr/>
        <p:txBody>
          <a:bodyPr>
            <a:normAutofit/>
          </a:bodyPr>
          <a:lstStyle/>
          <a:p>
            <a:r>
              <a:rPr lang="en-US" dirty="0"/>
              <a:t>Keep in mind…</a:t>
            </a:r>
          </a:p>
        </p:txBody>
      </p:sp>
      <p:sp>
        <p:nvSpPr>
          <p:cNvPr id="7" name="Text Placeholder 6">
            <a:extLst>
              <a:ext uri="{FF2B5EF4-FFF2-40B4-BE49-F238E27FC236}">
                <a16:creationId xmlns:a16="http://schemas.microsoft.com/office/drawing/2014/main" id="{9C6F58D1-D7A3-42E7-BF88-17CABDC3F8DA}"/>
              </a:ext>
            </a:extLst>
          </p:cNvPr>
          <p:cNvSpPr>
            <a:spLocks noGrp="1"/>
          </p:cNvSpPr>
          <p:nvPr>
            <p:ph type="body" sz="quarter" idx="3"/>
          </p:nvPr>
        </p:nvSpPr>
        <p:spPr/>
        <p:txBody>
          <a:bodyPr>
            <a:normAutofit/>
          </a:bodyPr>
          <a:lstStyle/>
          <a:p>
            <a:r>
              <a:rPr lang="en-US" dirty="0"/>
              <a:t>5 Tips for Taking Better Photos:</a:t>
            </a:r>
          </a:p>
        </p:txBody>
      </p:sp>
      <p:pic>
        <p:nvPicPr>
          <p:cNvPr id="2052" name="Picture 4" descr="https://lh5.googleusercontent.com/xjFOyD_7MeU9ICTKhVcSu_TJZw10CvoESm1ONRop4Rg4HZOO9l7MdpKkLp_aW0f_j-YfBqjodDg3QvYeonoW7O93uUQ1frlb6tbxYTOa9lbVjRaAPlgIKcs-kJ2sw2O8ivEdoPdq">
            <a:extLst>
              <a:ext uri="{FF2B5EF4-FFF2-40B4-BE49-F238E27FC236}">
                <a16:creationId xmlns:a16="http://schemas.microsoft.com/office/drawing/2014/main" id="{D9B095A3-35CF-4206-8066-F07B4B534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926" y="4251158"/>
            <a:ext cx="1024223" cy="16179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F13E52C-5767-466C-AA34-7FDDED0BA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20" y="4304522"/>
            <a:ext cx="1157499" cy="1543333"/>
          </a:xfrm>
          <a:prstGeom prst="rect">
            <a:avLst/>
          </a:prstGeom>
        </p:spPr>
      </p:pic>
      <p:pic>
        <p:nvPicPr>
          <p:cNvPr id="15" name="Picture 14">
            <a:extLst>
              <a:ext uri="{FF2B5EF4-FFF2-40B4-BE49-F238E27FC236}">
                <a16:creationId xmlns:a16="http://schemas.microsoft.com/office/drawing/2014/main" id="{F3E9C79D-998E-4A5B-A1E9-A972BA77B6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856" y="4325801"/>
            <a:ext cx="1157501" cy="1543334"/>
          </a:xfrm>
          <a:prstGeom prst="rect">
            <a:avLst/>
          </a:prstGeom>
        </p:spPr>
      </p:pic>
    </p:spTree>
    <p:extLst>
      <p:ext uri="{BB962C8B-B14F-4D97-AF65-F5344CB8AC3E}">
        <p14:creationId xmlns:p14="http://schemas.microsoft.com/office/powerpoint/2010/main" val="268717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E5E2-E7C4-44AD-BCC3-CA62709B4ABA}"/>
              </a:ext>
            </a:extLst>
          </p:cNvPr>
          <p:cNvSpPr>
            <a:spLocks noGrp="1"/>
          </p:cNvSpPr>
          <p:nvPr>
            <p:ph type="title"/>
          </p:nvPr>
        </p:nvSpPr>
        <p:spPr/>
        <p:txBody>
          <a:bodyPr/>
          <a:lstStyle/>
          <a:p>
            <a:r>
              <a:rPr lang="en-US" dirty="0"/>
              <a:t>Taking Videos</a:t>
            </a:r>
          </a:p>
        </p:txBody>
      </p:sp>
      <p:sp>
        <p:nvSpPr>
          <p:cNvPr id="3" name="Slide Number Placeholder 2">
            <a:extLst>
              <a:ext uri="{FF2B5EF4-FFF2-40B4-BE49-F238E27FC236}">
                <a16:creationId xmlns:a16="http://schemas.microsoft.com/office/drawing/2014/main" id="{A0CF7E37-7D24-4E45-961A-C7F63C10C74B}"/>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5</a:t>
            </a:fld>
            <a:endParaRPr lang="en-US"/>
          </a:p>
        </p:txBody>
      </p:sp>
      <p:sp>
        <p:nvSpPr>
          <p:cNvPr id="4" name="Content Placeholder 3">
            <a:extLst>
              <a:ext uri="{FF2B5EF4-FFF2-40B4-BE49-F238E27FC236}">
                <a16:creationId xmlns:a16="http://schemas.microsoft.com/office/drawing/2014/main" id="{6FA2DBCF-64C9-49F5-A0BE-62E210E50D6A}"/>
              </a:ext>
            </a:extLst>
          </p:cNvPr>
          <p:cNvSpPr>
            <a:spLocks noGrp="1"/>
          </p:cNvSpPr>
          <p:nvPr>
            <p:ph sz="quarter" idx="1"/>
          </p:nvPr>
        </p:nvSpPr>
        <p:spPr/>
        <p:txBody>
          <a:bodyPr/>
          <a:lstStyle/>
          <a:p>
            <a:r>
              <a:rPr lang="en-US" dirty="0"/>
              <a:t>Get behind-the-scenes.</a:t>
            </a:r>
          </a:p>
          <a:p>
            <a:r>
              <a:rPr lang="en-US" dirty="0"/>
              <a:t>Get real.</a:t>
            </a:r>
          </a:p>
          <a:p>
            <a:r>
              <a:rPr lang="en-US" dirty="0"/>
              <a:t>Get creative.</a:t>
            </a:r>
          </a:p>
        </p:txBody>
      </p:sp>
      <p:pic>
        <p:nvPicPr>
          <p:cNvPr id="6" name="Picture 5">
            <a:extLst>
              <a:ext uri="{FF2B5EF4-FFF2-40B4-BE49-F238E27FC236}">
                <a16:creationId xmlns:a16="http://schemas.microsoft.com/office/drawing/2014/main" id="{20D9F5E7-861C-4F7D-A5E0-68C720C3F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413" y="1733351"/>
            <a:ext cx="1756615" cy="1169247"/>
          </a:xfrm>
          <a:prstGeom prst="rect">
            <a:avLst/>
          </a:prstGeom>
        </p:spPr>
      </p:pic>
      <p:pic>
        <p:nvPicPr>
          <p:cNvPr id="8" name="Picture 7">
            <a:extLst>
              <a:ext uri="{FF2B5EF4-FFF2-40B4-BE49-F238E27FC236}">
                <a16:creationId xmlns:a16="http://schemas.microsoft.com/office/drawing/2014/main" id="{533404C5-52AE-4FFB-BDE1-5ED75B402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413" y="3013762"/>
            <a:ext cx="3862939" cy="1572768"/>
          </a:xfrm>
          <a:prstGeom prst="rect">
            <a:avLst/>
          </a:prstGeom>
        </p:spPr>
      </p:pic>
      <p:sp>
        <p:nvSpPr>
          <p:cNvPr id="11" name="Rectangle 10">
            <a:extLst>
              <a:ext uri="{FF2B5EF4-FFF2-40B4-BE49-F238E27FC236}">
                <a16:creationId xmlns:a16="http://schemas.microsoft.com/office/drawing/2014/main" id="{8018F5B8-AC73-4886-8FDB-C2DB101583FC}"/>
              </a:ext>
            </a:extLst>
          </p:cNvPr>
          <p:cNvSpPr/>
          <p:nvPr/>
        </p:nvSpPr>
        <p:spPr>
          <a:xfrm>
            <a:off x="4668413" y="4697694"/>
            <a:ext cx="3929901" cy="276999"/>
          </a:xfrm>
          <a:prstGeom prst="rect">
            <a:avLst/>
          </a:prstGeom>
        </p:spPr>
        <p:txBody>
          <a:bodyPr wrap="square">
            <a:spAutoFit/>
          </a:bodyPr>
          <a:lstStyle/>
          <a:p>
            <a:endParaRPr lang="en-US" sz="1200" dirty="0"/>
          </a:p>
        </p:txBody>
      </p:sp>
      <p:pic>
        <p:nvPicPr>
          <p:cNvPr id="7" name="Picture 6">
            <a:extLst>
              <a:ext uri="{FF2B5EF4-FFF2-40B4-BE49-F238E27FC236}">
                <a16:creationId xmlns:a16="http://schemas.microsoft.com/office/drawing/2014/main" id="{147C455C-F9E7-46E7-AFB7-BB1C5A652C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6845" y="1661536"/>
            <a:ext cx="1864507" cy="1241062"/>
          </a:xfrm>
          <a:prstGeom prst="rect">
            <a:avLst/>
          </a:prstGeom>
        </p:spPr>
      </p:pic>
    </p:spTree>
    <p:extLst>
      <p:ext uri="{BB962C8B-B14F-4D97-AF65-F5344CB8AC3E}">
        <p14:creationId xmlns:p14="http://schemas.microsoft.com/office/powerpoint/2010/main" val="86741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507B-583D-4DD9-B4E4-B2AAA2513EE7}"/>
              </a:ext>
            </a:extLst>
          </p:cNvPr>
          <p:cNvSpPr>
            <a:spLocks noGrp="1"/>
          </p:cNvSpPr>
          <p:nvPr>
            <p:ph type="title"/>
          </p:nvPr>
        </p:nvSpPr>
        <p:spPr/>
        <p:txBody>
          <a:bodyPr/>
          <a:lstStyle/>
          <a:p>
            <a:r>
              <a:rPr lang="en-US" dirty="0"/>
              <a:t>Text-Only Posts on Twitter</a:t>
            </a:r>
          </a:p>
        </p:txBody>
      </p:sp>
      <p:sp>
        <p:nvSpPr>
          <p:cNvPr id="3" name="Slide Number Placeholder 2">
            <a:extLst>
              <a:ext uri="{FF2B5EF4-FFF2-40B4-BE49-F238E27FC236}">
                <a16:creationId xmlns:a16="http://schemas.microsoft.com/office/drawing/2014/main" id="{B32B7DE9-D538-4B09-8D2E-66500602169B}"/>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6</a:t>
            </a:fld>
            <a:endParaRPr lang="en-US"/>
          </a:p>
        </p:txBody>
      </p:sp>
      <p:sp>
        <p:nvSpPr>
          <p:cNvPr id="4" name="Content Placeholder 3">
            <a:extLst>
              <a:ext uri="{FF2B5EF4-FFF2-40B4-BE49-F238E27FC236}">
                <a16:creationId xmlns:a16="http://schemas.microsoft.com/office/drawing/2014/main" id="{61714402-D39B-494A-BB41-88A29B087BB5}"/>
              </a:ext>
            </a:extLst>
          </p:cNvPr>
          <p:cNvSpPr>
            <a:spLocks noGrp="1"/>
          </p:cNvSpPr>
          <p:nvPr>
            <p:ph sz="quarter" idx="1"/>
          </p:nvPr>
        </p:nvSpPr>
        <p:spPr>
          <a:xfrm>
            <a:off x="595877" y="1560451"/>
            <a:ext cx="8153400" cy="4495800"/>
          </a:xfrm>
        </p:spPr>
        <p:txBody>
          <a:bodyPr/>
          <a:lstStyle/>
          <a:p>
            <a:r>
              <a:rPr lang="en-US" dirty="0"/>
              <a:t>Highlight important points or call your legislators to action</a:t>
            </a:r>
            <a:r>
              <a:rPr lang="en-US" b="1" dirty="0"/>
              <a:t> </a:t>
            </a:r>
            <a:r>
              <a:rPr lang="en-US" dirty="0"/>
              <a:t>with text-only posts.</a:t>
            </a:r>
            <a:br>
              <a:rPr lang="en-US" dirty="0"/>
            </a:br>
            <a:endParaRPr lang="en-US" dirty="0"/>
          </a:p>
        </p:txBody>
      </p:sp>
      <p:sp>
        <p:nvSpPr>
          <p:cNvPr id="18" name="Speech Bubble: Rectangle 17">
            <a:extLst>
              <a:ext uri="{FF2B5EF4-FFF2-40B4-BE49-F238E27FC236}">
                <a16:creationId xmlns:a16="http://schemas.microsoft.com/office/drawing/2014/main" id="{0442AEEC-E696-41E1-907C-8EAF1D1A77B7}"/>
              </a:ext>
            </a:extLst>
          </p:cNvPr>
          <p:cNvSpPr/>
          <p:nvPr/>
        </p:nvSpPr>
        <p:spPr>
          <a:xfrm>
            <a:off x="3111800" y="2771630"/>
            <a:ext cx="5794248" cy="3276600"/>
          </a:xfrm>
          <a:prstGeom prst="wedgeRectCallout">
            <a:avLst>
              <a:gd name="adj1" fmla="val -59594"/>
              <a:gd name="adj2" fmla="val -2171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62B17331-A22D-4465-9E85-309AC6CFECBF}"/>
              </a:ext>
            </a:extLst>
          </p:cNvPr>
          <p:cNvPicPr>
            <a:picLocks noChangeAspect="1"/>
          </p:cNvPicPr>
          <p:nvPr/>
        </p:nvPicPr>
        <p:blipFill rotWithShape="1">
          <a:blip r:embed="rId3">
            <a:extLst>
              <a:ext uri="{28A0092B-C50C-407E-A947-70E740481C1C}">
                <a14:useLocalDpi xmlns:a14="http://schemas.microsoft.com/office/drawing/2010/main" val="0"/>
              </a:ext>
            </a:extLst>
          </a:blip>
          <a:srcRect l="1789" t="16212" r="2158"/>
          <a:stretch/>
        </p:blipFill>
        <p:spPr>
          <a:xfrm>
            <a:off x="3219716" y="4953000"/>
            <a:ext cx="5578416" cy="866274"/>
          </a:xfrm>
          <a:prstGeom prst="rect">
            <a:avLst/>
          </a:prstGeom>
        </p:spPr>
      </p:pic>
      <p:pic>
        <p:nvPicPr>
          <p:cNvPr id="13" name="Picture 12">
            <a:extLst>
              <a:ext uri="{FF2B5EF4-FFF2-40B4-BE49-F238E27FC236}">
                <a16:creationId xmlns:a16="http://schemas.microsoft.com/office/drawing/2014/main" id="{28DFEC14-55E3-458F-9FDB-C4E3EC8664DA}"/>
              </a:ext>
            </a:extLst>
          </p:cNvPr>
          <p:cNvPicPr>
            <a:picLocks noChangeAspect="1"/>
          </p:cNvPicPr>
          <p:nvPr/>
        </p:nvPicPr>
        <p:blipFill rotWithShape="1">
          <a:blip r:embed="rId4">
            <a:extLst>
              <a:ext uri="{28A0092B-C50C-407E-A947-70E740481C1C}">
                <a14:useLocalDpi xmlns:a14="http://schemas.microsoft.com/office/drawing/2010/main" val="0"/>
              </a:ext>
            </a:extLst>
          </a:blip>
          <a:srcRect t="13277" b="21412"/>
          <a:stretch/>
        </p:blipFill>
        <p:spPr>
          <a:xfrm>
            <a:off x="3219215" y="4024547"/>
            <a:ext cx="5328907" cy="770766"/>
          </a:xfrm>
          <a:prstGeom prst="rect">
            <a:avLst/>
          </a:prstGeom>
        </p:spPr>
      </p:pic>
      <p:pic>
        <p:nvPicPr>
          <p:cNvPr id="17" name="Picture 16">
            <a:extLst>
              <a:ext uri="{FF2B5EF4-FFF2-40B4-BE49-F238E27FC236}">
                <a16:creationId xmlns:a16="http://schemas.microsoft.com/office/drawing/2014/main" id="{3DDB1635-9346-459B-99AB-D690939CE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215" y="2935609"/>
            <a:ext cx="5328908" cy="863818"/>
          </a:xfrm>
          <a:prstGeom prst="rect">
            <a:avLst/>
          </a:prstGeom>
        </p:spPr>
      </p:pic>
      <p:pic>
        <p:nvPicPr>
          <p:cNvPr id="21" name="Picture 20">
            <a:extLst>
              <a:ext uri="{FF2B5EF4-FFF2-40B4-BE49-F238E27FC236}">
                <a16:creationId xmlns:a16="http://schemas.microsoft.com/office/drawing/2014/main" id="{236610FE-02B4-4933-A349-C59FF72EF5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106" y="3013798"/>
            <a:ext cx="1869961" cy="1869961"/>
          </a:xfrm>
          <a:prstGeom prst="rect">
            <a:avLst/>
          </a:prstGeom>
        </p:spPr>
      </p:pic>
    </p:spTree>
    <p:extLst>
      <p:ext uri="{BB962C8B-B14F-4D97-AF65-F5344CB8AC3E}">
        <p14:creationId xmlns:p14="http://schemas.microsoft.com/office/powerpoint/2010/main" val="331293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1A77-5CF1-4B9C-A717-FBF81FBDFB4E}"/>
              </a:ext>
            </a:extLst>
          </p:cNvPr>
          <p:cNvSpPr>
            <a:spLocks noGrp="1"/>
          </p:cNvSpPr>
          <p:nvPr>
            <p:ph type="title"/>
          </p:nvPr>
        </p:nvSpPr>
        <p:spPr/>
        <p:txBody>
          <a:bodyPr>
            <a:normAutofit/>
          </a:bodyPr>
          <a:lstStyle/>
          <a:p>
            <a:r>
              <a:rPr lang="en-US" dirty="0"/>
              <a:t>Don’t Forget to Say Thank You!</a:t>
            </a:r>
          </a:p>
        </p:txBody>
      </p:sp>
      <p:sp>
        <p:nvSpPr>
          <p:cNvPr id="3" name="Slide Number Placeholder 2">
            <a:extLst>
              <a:ext uri="{FF2B5EF4-FFF2-40B4-BE49-F238E27FC236}">
                <a16:creationId xmlns:a16="http://schemas.microsoft.com/office/drawing/2014/main" id="{6BD33757-F0C6-4154-954E-7A195DDEC32C}"/>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7</a:t>
            </a:fld>
            <a:endParaRPr lang="en-US"/>
          </a:p>
        </p:txBody>
      </p:sp>
      <p:pic>
        <p:nvPicPr>
          <p:cNvPr id="15" name="Picture 14">
            <a:extLst>
              <a:ext uri="{FF2B5EF4-FFF2-40B4-BE49-F238E27FC236}">
                <a16:creationId xmlns:a16="http://schemas.microsoft.com/office/drawing/2014/main" id="{9D812079-BED1-456E-A9BB-0F440174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9504"/>
            <a:ext cx="4813612" cy="3082982"/>
          </a:xfrm>
          <a:prstGeom prst="rect">
            <a:avLst/>
          </a:prstGeom>
        </p:spPr>
      </p:pic>
      <p:pic>
        <p:nvPicPr>
          <p:cNvPr id="17" name="Picture 16">
            <a:extLst>
              <a:ext uri="{FF2B5EF4-FFF2-40B4-BE49-F238E27FC236}">
                <a16:creationId xmlns:a16="http://schemas.microsoft.com/office/drawing/2014/main" id="{1DBC68F1-22ED-468C-ADBD-1D8B5FAB9843}"/>
              </a:ext>
            </a:extLst>
          </p:cNvPr>
          <p:cNvPicPr>
            <a:picLocks noChangeAspect="1"/>
          </p:cNvPicPr>
          <p:nvPr/>
        </p:nvPicPr>
        <p:blipFill rotWithShape="1">
          <a:blip r:embed="rId4">
            <a:extLst>
              <a:ext uri="{28A0092B-C50C-407E-A947-70E740481C1C}">
                <a14:useLocalDpi xmlns:a14="http://schemas.microsoft.com/office/drawing/2010/main" val="0"/>
              </a:ext>
            </a:extLst>
          </a:blip>
          <a:srcRect b="4196"/>
          <a:stretch/>
        </p:blipFill>
        <p:spPr>
          <a:xfrm>
            <a:off x="-26702" y="3250490"/>
            <a:ext cx="3107977" cy="3626843"/>
          </a:xfrm>
          <a:prstGeom prst="rect">
            <a:avLst/>
          </a:prstGeom>
        </p:spPr>
      </p:pic>
      <p:pic>
        <p:nvPicPr>
          <p:cNvPr id="23" name="Picture 22">
            <a:extLst>
              <a:ext uri="{FF2B5EF4-FFF2-40B4-BE49-F238E27FC236}">
                <a16:creationId xmlns:a16="http://schemas.microsoft.com/office/drawing/2014/main" id="{F29FB2F7-2E8D-4A82-B2CF-B3F8B2BE44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860" y="1666788"/>
            <a:ext cx="2646943" cy="1826933"/>
          </a:xfrm>
          <a:prstGeom prst="rect">
            <a:avLst/>
          </a:prstGeom>
        </p:spPr>
      </p:pic>
      <p:pic>
        <p:nvPicPr>
          <p:cNvPr id="21" name="Picture 20">
            <a:extLst>
              <a:ext uri="{FF2B5EF4-FFF2-40B4-BE49-F238E27FC236}">
                <a16:creationId xmlns:a16="http://schemas.microsoft.com/office/drawing/2014/main" id="{B0C0AD56-EC84-4345-ACD8-B6DBE97023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8072" y="2784682"/>
            <a:ext cx="2351805" cy="1521146"/>
          </a:xfrm>
          <a:prstGeom prst="rect">
            <a:avLst/>
          </a:prstGeom>
        </p:spPr>
      </p:pic>
      <p:pic>
        <p:nvPicPr>
          <p:cNvPr id="29" name="Picture 28">
            <a:extLst>
              <a:ext uri="{FF2B5EF4-FFF2-40B4-BE49-F238E27FC236}">
                <a16:creationId xmlns:a16="http://schemas.microsoft.com/office/drawing/2014/main" id="{CE4084CD-0985-45F1-8ED0-B4919D46EE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1275" y="2781756"/>
            <a:ext cx="1831140" cy="1284342"/>
          </a:xfrm>
          <a:prstGeom prst="rect">
            <a:avLst/>
          </a:prstGeom>
        </p:spPr>
      </p:pic>
      <p:pic>
        <p:nvPicPr>
          <p:cNvPr id="11" name="Content Placeholder 10">
            <a:extLst>
              <a:ext uri="{FF2B5EF4-FFF2-40B4-BE49-F238E27FC236}">
                <a16:creationId xmlns:a16="http://schemas.microsoft.com/office/drawing/2014/main" id="{31518091-C039-4EB4-BF2E-70C8A8821E2E}"/>
              </a:ext>
            </a:extLst>
          </p:cNvPr>
          <p:cNvPicPr>
            <a:picLocks noGrp="1" noChangeAspect="1"/>
          </p:cNvPicPr>
          <p:nvPr>
            <p:ph sz="quarter" idx="1"/>
          </p:nvPr>
        </p:nvPicPr>
        <p:blipFill rotWithShape="1">
          <a:blip r:embed="rId8">
            <a:extLst>
              <a:ext uri="{28A0092B-C50C-407E-A947-70E740481C1C}">
                <a14:useLocalDpi xmlns:a14="http://schemas.microsoft.com/office/drawing/2010/main" val="0"/>
              </a:ext>
            </a:extLst>
          </a:blip>
          <a:srcRect t="8213"/>
          <a:stretch/>
        </p:blipFill>
        <p:spPr>
          <a:xfrm>
            <a:off x="3029903" y="4117632"/>
            <a:ext cx="4795874" cy="2774796"/>
          </a:xfrm>
        </p:spPr>
      </p:pic>
      <p:pic>
        <p:nvPicPr>
          <p:cNvPr id="25" name="Picture 24">
            <a:extLst>
              <a:ext uri="{FF2B5EF4-FFF2-40B4-BE49-F238E27FC236}">
                <a16:creationId xmlns:a16="http://schemas.microsoft.com/office/drawing/2014/main" id="{992D1828-D542-4B27-AA23-6EE239AF70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5203" y="5331362"/>
            <a:ext cx="2179016" cy="1382175"/>
          </a:xfrm>
          <a:prstGeom prst="rect">
            <a:avLst/>
          </a:prstGeom>
        </p:spPr>
      </p:pic>
      <p:pic>
        <p:nvPicPr>
          <p:cNvPr id="31" name="Picture 30">
            <a:extLst>
              <a:ext uri="{FF2B5EF4-FFF2-40B4-BE49-F238E27FC236}">
                <a16:creationId xmlns:a16="http://schemas.microsoft.com/office/drawing/2014/main" id="{E855ADB1-39A3-445B-B899-1A5C5A595D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4338" y="3639874"/>
            <a:ext cx="1591466" cy="1055057"/>
          </a:xfrm>
          <a:prstGeom prst="rect">
            <a:avLst/>
          </a:prstGeom>
        </p:spPr>
      </p:pic>
      <p:pic>
        <p:nvPicPr>
          <p:cNvPr id="33" name="Picture 32">
            <a:extLst>
              <a:ext uri="{FF2B5EF4-FFF2-40B4-BE49-F238E27FC236}">
                <a16:creationId xmlns:a16="http://schemas.microsoft.com/office/drawing/2014/main" id="{A902ADF1-8505-47DB-BB73-70622D7C0B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23266" y="1726706"/>
            <a:ext cx="1642360" cy="1076412"/>
          </a:xfrm>
          <a:prstGeom prst="rect">
            <a:avLst/>
          </a:prstGeom>
        </p:spPr>
      </p:pic>
    </p:spTree>
    <p:extLst>
      <p:ext uri="{BB962C8B-B14F-4D97-AF65-F5344CB8AC3E}">
        <p14:creationId xmlns:p14="http://schemas.microsoft.com/office/powerpoint/2010/main" val="404722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A242A-150A-490F-B0AE-423363DF787E}"/>
              </a:ext>
            </a:extLst>
          </p:cNvPr>
          <p:cNvSpPr>
            <a:spLocks noGrp="1"/>
          </p:cNvSpPr>
          <p:nvPr>
            <p:ph type="sldNum" sz="quarter" idx="12"/>
          </p:nvPr>
        </p:nvSpPr>
        <p:spPr/>
        <p:txBody>
          <a:bodyPr>
            <a:normAutofit/>
          </a:bodyPr>
          <a:lstStyle/>
          <a:p>
            <a:fld id="{B18394EC-998F-4A75-A298-338FFE107B74}" type="slidenum">
              <a:rPr lang="en-US" smtClean="0"/>
              <a:pPr/>
              <a:t>8</a:t>
            </a:fld>
            <a:endParaRPr lang="en-US"/>
          </a:p>
        </p:txBody>
      </p:sp>
      <p:sp>
        <p:nvSpPr>
          <p:cNvPr id="11" name="TextBox 10">
            <a:extLst>
              <a:ext uri="{FF2B5EF4-FFF2-40B4-BE49-F238E27FC236}">
                <a16:creationId xmlns:a16="http://schemas.microsoft.com/office/drawing/2014/main" id="{D6A5CF00-F9F0-483A-85F2-E2FB0E126370}"/>
              </a:ext>
            </a:extLst>
          </p:cNvPr>
          <p:cNvSpPr txBox="1"/>
          <p:nvPr/>
        </p:nvSpPr>
        <p:spPr>
          <a:xfrm>
            <a:off x="2819400" y="2936557"/>
            <a:ext cx="3505200" cy="984885"/>
          </a:xfrm>
          <a:prstGeom prst="rect">
            <a:avLst/>
          </a:prstGeom>
          <a:noFill/>
        </p:spPr>
        <p:txBody>
          <a:bodyPr wrap="square" rtlCol="0" anchor="ctr">
            <a:spAutoFit/>
          </a:bodyPr>
          <a:lstStyle/>
          <a:p>
            <a:pPr algn="ctr"/>
            <a:r>
              <a:rPr lang="en-US" sz="5800" dirty="0"/>
              <a:t>Questions?</a:t>
            </a:r>
          </a:p>
        </p:txBody>
      </p:sp>
    </p:spTree>
    <p:extLst>
      <p:ext uri="{BB962C8B-B14F-4D97-AF65-F5344CB8AC3E}">
        <p14:creationId xmlns:p14="http://schemas.microsoft.com/office/powerpoint/2010/main" val="9261608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CEC_template_v2 (1)</Template>
  <TotalTime>567</TotalTime>
  <Words>1031</Words>
  <Application>Microsoft Office PowerPoint</Application>
  <PresentationFormat>On-screen Show (4:3)</PresentationFormat>
  <Paragraphs>96</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Tw Cen MT</vt:lpstr>
      <vt:lpstr>Wingdings</vt:lpstr>
      <vt:lpstr>Wingdings 2</vt:lpstr>
      <vt:lpstr>CEC_template_v1</vt:lpstr>
      <vt:lpstr>Social Media Tips for advocacy Success</vt:lpstr>
      <vt:lpstr>General Posting Tips</vt:lpstr>
      <vt:lpstr>When and Where to Post</vt:lpstr>
      <vt:lpstr>Sharing Photos</vt:lpstr>
      <vt:lpstr>Taking Videos</vt:lpstr>
      <vt:lpstr>Text-Only Posts on Twitter</vt:lpstr>
      <vt:lpstr>Don’t Forget to Say Thank You!</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Inchauteguiz</dc:creator>
  <cp:lastModifiedBy>Sharon Rodriguez</cp:lastModifiedBy>
  <cp:revision>209</cp:revision>
  <cp:lastPrinted>2018-07-10T16:39:07Z</cp:lastPrinted>
  <dcterms:created xsi:type="dcterms:W3CDTF">2017-04-05T12:52:39Z</dcterms:created>
  <dcterms:modified xsi:type="dcterms:W3CDTF">2020-04-13T18:24:26Z</dcterms:modified>
</cp:coreProperties>
</file>