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handoutMasterIdLst>
    <p:handoutMasterId r:id="rId30"/>
  </p:handoutMasterIdLst>
  <p:sldIdLst>
    <p:sldId id="256" r:id="rId5"/>
    <p:sldId id="376" r:id="rId6"/>
    <p:sldId id="420" r:id="rId7"/>
    <p:sldId id="258" r:id="rId8"/>
    <p:sldId id="265" r:id="rId9"/>
    <p:sldId id="440" r:id="rId10"/>
    <p:sldId id="447" r:id="rId11"/>
    <p:sldId id="434" r:id="rId12"/>
    <p:sldId id="444" r:id="rId13"/>
    <p:sldId id="422" r:id="rId14"/>
    <p:sldId id="443" r:id="rId15"/>
    <p:sldId id="438" r:id="rId16"/>
    <p:sldId id="441" r:id="rId17"/>
    <p:sldId id="442" r:id="rId18"/>
    <p:sldId id="430" r:id="rId19"/>
    <p:sldId id="435" r:id="rId20"/>
    <p:sldId id="436" r:id="rId21"/>
    <p:sldId id="270" r:id="rId22"/>
    <p:sldId id="271" r:id="rId23"/>
    <p:sldId id="437" r:id="rId24"/>
    <p:sldId id="427" r:id="rId25"/>
    <p:sldId id="445" r:id="rId26"/>
    <p:sldId id="446" r:id="rId27"/>
    <p:sldId id="262"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F8013-C56D-4971-BD6F-5982F81185EA}" v="1" dt="2022-09-06T16:43:17.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51027" autoAdjust="0"/>
  </p:normalViewPr>
  <p:slideViewPr>
    <p:cSldViewPr>
      <p:cViewPr varScale="1">
        <p:scale>
          <a:sx n="22" d="100"/>
          <a:sy n="22" d="100"/>
        </p:scale>
        <p:origin x="1152" y="4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ieczorek" userId="9a96e071-6b8f-4b97-a20d-1ca3bde3478f" providerId="ADAL" clId="{837F8013-C56D-4971-BD6F-5982F81185EA}"/>
    <pc:docChg chg="undo custSel modSld">
      <pc:chgData name="Danielle Wieczorek" userId="9a96e071-6b8f-4b97-a20d-1ca3bde3478f" providerId="ADAL" clId="{837F8013-C56D-4971-BD6F-5982F81185EA}" dt="2022-09-06T17:51:09.270" v="2234" actId="20577"/>
      <pc:docMkLst>
        <pc:docMk/>
      </pc:docMkLst>
      <pc:sldChg chg="modSp mod">
        <pc:chgData name="Danielle Wieczorek" userId="9a96e071-6b8f-4b97-a20d-1ca3bde3478f" providerId="ADAL" clId="{837F8013-C56D-4971-BD6F-5982F81185EA}" dt="2022-09-06T17:51:09.270" v="2234" actId="20577"/>
        <pc:sldMkLst>
          <pc:docMk/>
          <pc:sldMk cId="1811559475" sldId="256"/>
        </pc:sldMkLst>
        <pc:spChg chg="mod">
          <ac:chgData name="Danielle Wieczorek" userId="9a96e071-6b8f-4b97-a20d-1ca3bde3478f" providerId="ADAL" clId="{837F8013-C56D-4971-BD6F-5982F81185EA}" dt="2022-09-06T17:51:09.270" v="2234" actId="20577"/>
          <ac:spMkLst>
            <pc:docMk/>
            <pc:sldMk cId="1811559475" sldId="256"/>
            <ac:spMk id="3" creationId="{A91FEE09-20FE-4A61-8F66-402797EA220C}"/>
          </ac:spMkLst>
        </pc:spChg>
      </pc:sldChg>
      <pc:sldChg chg="modNotesTx">
        <pc:chgData name="Danielle Wieczorek" userId="9a96e071-6b8f-4b97-a20d-1ca3bde3478f" providerId="ADAL" clId="{837F8013-C56D-4971-BD6F-5982F81185EA}" dt="2022-09-06T16:45:04.180" v="54" actId="20577"/>
        <pc:sldMkLst>
          <pc:docMk/>
          <pc:sldMk cId="1765859935" sldId="258"/>
        </pc:sldMkLst>
      </pc:sldChg>
      <pc:sldChg chg="modNotesTx">
        <pc:chgData name="Danielle Wieczorek" userId="9a96e071-6b8f-4b97-a20d-1ca3bde3478f" providerId="ADAL" clId="{837F8013-C56D-4971-BD6F-5982F81185EA}" dt="2022-09-06T17:48:37.911" v="2230" actId="20577"/>
        <pc:sldMkLst>
          <pc:docMk/>
          <pc:sldMk cId="3454278196" sldId="262"/>
        </pc:sldMkLst>
      </pc:sldChg>
      <pc:sldChg chg="modNotesTx">
        <pc:chgData name="Danielle Wieczorek" userId="9a96e071-6b8f-4b97-a20d-1ca3bde3478f" providerId="ADAL" clId="{837F8013-C56D-4971-BD6F-5982F81185EA}" dt="2022-09-06T16:45:06.818" v="59" actId="20577"/>
        <pc:sldMkLst>
          <pc:docMk/>
          <pc:sldMk cId="249160239" sldId="265"/>
        </pc:sldMkLst>
      </pc:sldChg>
      <pc:sldChg chg="modNotesTx">
        <pc:chgData name="Danielle Wieczorek" userId="9a96e071-6b8f-4b97-a20d-1ca3bde3478f" providerId="ADAL" clId="{837F8013-C56D-4971-BD6F-5982F81185EA}" dt="2022-09-06T17:47:18.348" v="1948" actId="20577"/>
        <pc:sldMkLst>
          <pc:docMk/>
          <pc:sldMk cId="2306230628" sldId="270"/>
        </pc:sldMkLst>
      </pc:sldChg>
      <pc:sldChg chg="modNotesTx">
        <pc:chgData name="Danielle Wieczorek" userId="9a96e071-6b8f-4b97-a20d-1ca3bde3478f" providerId="ADAL" clId="{837F8013-C56D-4971-BD6F-5982F81185EA}" dt="2022-09-06T17:47:35.236" v="2009" actId="20577"/>
        <pc:sldMkLst>
          <pc:docMk/>
          <pc:sldMk cId="3277815368" sldId="271"/>
        </pc:sldMkLst>
      </pc:sldChg>
      <pc:sldChg chg="addSp modSp mod modNotesTx">
        <pc:chgData name="Danielle Wieczorek" userId="9a96e071-6b8f-4b97-a20d-1ca3bde3478f" providerId="ADAL" clId="{837F8013-C56D-4971-BD6F-5982F81185EA}" dt="2022-09-06T16:44:57.718" v="44" actId="20577"/>
        <pc:sldMkLst>
          <pc:docMk/>
          <pc:sldMk cId="3779336364" sldId="376"/>
        </pc:sldMkLst>
        <pc:spChg chg="add mod">
          <ac:chgData name="Danielle Wieczorek" userId="9a96e071-6b8f-4b97-a20d-1ca3bde3478f" providerId="ADAL" clId="{837F8013-C56D-4971-BD6F-5982F81185EA}" dt="2022-09-06T16:44:31.332" v="38" actId="122"/>
          <ac:spMkLst>
            <pc:docMk/>
            <pc:sldMk cId="3779336364" sldId="376"/>
            <ac:spMk id="2" creationId="{07054CEB-80BE-3357-59B1-DD9EC0E00305}"/>
          </ac:spMkLst>
        </pc:spChg>
        <pc:spChg chg="mod">
          <ac:chgData name="Danielle Wieczorek" userId="9a96e071-6b8f-4b97-a20d-1ca3bde3478f" providerId="ADAL" clId="{837F8013-C56D-4971-BD6F-5982F81185EA}" dt="2022-09-06T16:44:23.041" v="34" actId="1076"/>
          <ac:spMkLst>
            <pc:docMk/>
            <pc:sldMk cId="3779336364" sldId="376"/>
            <ac:spMk id="7" creationId="{EFB7CC2A-72D3-489F-9098-A59A35A06F74}"/>
          </ac:spMkLst>
        </pc:spChg>
        <pc:spChg chg="mod">
          <ac:chgData name="Danielle Wieczorek" userId="9a96e071-6b8f-4b97-a20d-1ca3bde3478f" providerId="ADAL" clId="{837F8013-C56D-4971-BD6F-5982F81185EA}" dt="2022-09-06T16:43:25.095" v="15" actId="1076"/>
          <ac:spMkLst>
            <pc:docMk/>
            <pc:sldMk cId="3779336364" sldId="376"/>
            <ac:spMk id="11" creationId="{C579D539-F633-4373-B789-1025D92CDBAE}"/>
          </ac:spMkLst>
        </pc:spChg>
        <pc:picChg chg="add mod modCrop">
          <ac:chgData name="Danielle Wieczorek" userId="9a96e071-6b8f-4b97-a20d-1ca3bde3478f" providerId="ADAL" clId="{837F8013-C56D-4971-BD6F-5982F81185EA}" dt="2022-09-06T16:44:18.375" v="32" actId="1076"/>
          <ac:picMkLst>
            <pc:docMk/>
            <pc:sldMk cId="3779336364" sldId="376"/>
            <ac:picMk id="3" creationId="{91432038-7C32-0468-BDCD-54B6FBD23DBB}"/>
          </ac:picMkLst>
        </pc:picChg>
        <pc:picChg chg="mod">
          <ac:chgData name="Danielle Wieczorek" userId="9a96e071-6b8f-4b97-a20d-1ca3bde3478f" providerId="ADAL" clId="{837F8013-C56D-4971-BD6F-5982F81185EA}" dt="2022-09-06T16:44:19.657" v="33" actId="1076"/>
          <ac:picMkLst>
            <pc:docMk/>
            <pc:sldMk cId="3779336364" sldId="376"/>
            <ac:picMk id="9" creationId="{C180E081-A6AA-4EE4-9BAB-77E8A48834B3}"/>
          </ac:picMkLst>
        </pc:picChg>
        <pc:picChg chg="mod">
          <ac:chgData name="Danielle Wieczorek" userId="9a96e071-6b8f-4b97-a20d-1ca3bde3478f" providerId="ADAL" clId="{837F8013-C56D-4971-BD6F-5982F81185EA}" dt="2022-09-06T16:43:25.095" v="15" actId="1076"/>
          <ac:picMkLst>
            <pc:docMk/>
            <pc:sldMk cId="3779336364" sldId="376"/>
            <ac:picMk id="13" creationId="{B98CE2F2-2EE5-DC51-F69D-7258FE3530FA}"/>
          </ac:picMkLst>
        </pc:picChg>
      </pc:sldChg>
      <pc:sldChg chg="modNotesTx">
        <pc:chgData name="Danielle Wieczorek" userId="9a96e071-6b8f-4b97-a20d-1ca3bde3478f" providerId="ADAL" clId="{837F8013-C56D-4971-BD6F-5982F81185EA}" dt="2022-09-06T16:45:01.480" v="49" actId="20577"/>
        <pc:sldMkLst>
          <pc:docMk/>
          <pc:sldMk cId="523906559" sldId="420"/>
        </pc:sldMkLst>
      </pc:sldChg>
      <pc:sldChg chg="modNotesTx">
        <pc:chgData name="Danielle Wieczorek" userId="9a96e071-6b8f-4b97-a20d-1ca3bde3478f" providerId="ADAL" clId="{837F8013-C56D-4971-BD6F-5982F81185EA}" dt="2022-09-06T17:28:33.629" v="1577" actId="20577"/>
        <pc:sldMkLst>
          <pc:docMk/>
          <pc:sldMk cId="3674440746" sldId="422"/>
        </pc:sldMkLst>
      </pc:sldChg>
      <pc:sldChg chg="modNotesTx">
        <pc:chgData name="Danielle Wieczorek" userId="9a96e071-6b8f-4b97-a20d-1ca3bde3478f" providerId="ADAL" clId="{837F8013-C56D-4971-BD6F-5982F81185EA}" dt="2022-09-06T17:48:25.386" v="2214" actId="20577"/>
        <pc:sldMkLst>
          <pc:docMk/>
          <pc:sldMk cId="835076665" sldId="427"/>
        </pc:sldMkLst>
      </pc:sldChg>
      <pc:sldChg chg="modNotesTx">
        <pc:chgData name="Danielle Wieczorek" userId="9a96e071-6b8f-4b97-a20d-1ca3bde3478f" providerId="ADAL" clId="{837F8013-C56D-4971-BD6F-5982F81185EA}" dt="2022-09-06T17:29:17.099" v="1678" actId="20577"/>
        <pc:sldMkLst>
          <pc:docMk/>
          <pc:sldMk cId="705353475" sldId="430"/>
        </pc:sldMkLst>
      </pc:sldChg>
      <pc:sldChg chg="modNotesTx">
        <pc:chgData name="Danielle Wieczorek" userId="9a96e071-6b8f-4b97-a20d-1ca3bde3478f" providerId="ADAL" clId="{837F8013-C56D-4971-BD6F-5982F81185EA}" dt="2022-09-06T16:47:33.648" v="509" actId="20577"/>
        <pc:sldMkLst>
          <pc:docMk/>
          <pc:sldMk cId="1327032579" sldId="434"/>
        </pc:sldMkLst>
      </pc:sldChg>
      <pc:sldChg chg="modNotesTx">
        <pc:chgData name="Danielle Wieczorek" userId="9a96e071-6b8f-4b97-a20d-1ca3bde3478f" providerId="ADAL" clId="{837F8013-C56D-4971-BD6F-5982F81185EA}" dt="2022-09-06T17:47:08.362" v="1932" actId="5793"/>
        <pc:sldMkLst>
          <pc:docMk/>
          <pc:sldMk cId="658293162" sldId="435"/>
        </pc:sldMkLst>
      </pc:sldChg>
      <pc:sldChg chg="modNotesTx">
        <pc:chgData name="Danielle Wieczorek" userId="9a96e071-6b8f-4b97-a20d-1ca3bde3478f" providerId="ADAL" clId="{837F8013-C56D-4971-BD6F-5982F81185EA}" dt="2022-09-06T17:47:13.840" v="1940" actId="20577"/>
        <pc:sldMkLst>
          <pc:docMk/>
          <pc:sldMk cId="423396521" sldId="436"/>
        </pc:sldMkLst>
      </pc:sldChg>
      <pc:sldChg chg="modNotesTx">
        <pc:chgData name="Danielle Wieczorek" userId="9a96e071-6b8f-4b97-a20d-1ca3bde3478f" providerId="ADAL" clId="{837F8013-C56D-4971-BD6F-5982F81185EA}" dt="2022-09-06T17:47:43.448" v="2019" actId="20577"/>
        <pc:sldMkLst>
          <pc:docMk/>
          <pc:sldMk cId="2075110860" sldId="437"/>
        </pc:sldMkLst>
      </pc:sldChg>
      <pc:sldChg chg="modNotesTx">
        <pc:chgData name="Danielle Wieczorek" userId="9a96e071-6b8f-4b97-a20d-1ca3bde3478f" providerId="ADAL" clId="{837F8013-C56D-4971-BD6F-5982F81185EA}" dt="2022-09-06T17:29:03.804" v="1661" actId="20577"/>
        <pc:sldMkLst>
          <pc:docMk/>
          <pc:sldMk cId="726977789" sldId="438"/>
        </pc:sldMkLst>
      </pc:sldChg>
      <pc:sldChg chg="modNotesTx">
        <pc:chgData name="Danielle Wieczorek" userId="9a96e071-6b8f-4b97-a20d-1ca3bde3478f" providerId="ADAL" clId="{837F8013-C56D-4971-BD6F-5982F81185EA}" dt="2022-09-06T17:29:07.128" v="1666" actId="20577"/>
        <pc:sldMkLst>
          <pc:docMk/>
          <pc:sldMk cId="1988294995" sldId="441"/>
        </pc:sldMkLst>
      </pc:sldChg>
      <pc:sldChg chg="modNotesTx">
        <pc:chgData name="Danielle Wieczorek" userId="9a96e071-6b8f-4b97-a20d-1ca3bde3478f" providerId="ADAL" clId="{837F8013-C56D-4971-BD6F-5982F81185EA}" dt="2022-09-06T17:29:12.791" v="1672" actId="20577"/>
        <pc:sldMkLst>
          <pc:docMk/>
          <pc:sldMk cId="785056738" sldId="442"/>
        </pc:sldMkLst>
      </pc:sldChg>
      <pc:sldChg chg="modNotesTx">
        <pc:chgData name="Danielle Wieczorek" userId="9a96e071-6b8f-4b97-a20d-1ca3bde3478f" providerId="ADAL" clId="{837F8013-C56D-4971-BD6F-5982F81185EA}" dt="2022-09-06T17:28:59.004" v="1656" actId="20577"/>
        <pc:sldMkLst>
          <pc:docMk/>
          <pc:sldMk cId="1477837044" sldId="443"/>
        </pc:sldMkLst>
      </pc:sldChg>
      <pc:sldChg chg="modNotesTx">
        <pc:chgData name="Danielle Wieczorek" userId="9a96e071-6b8f-4b97-a20d-1ca3bde3478f" providerId="ADAL" clId="{837F8013-C56D-4971-BD6F-5982F81185EA}" dt="2022-09-06T17:00:41.748" v="932" actId="20577"/>
        <pc:sldMkLst>
          <pc:docMk/>
          <pc:sldMk cId="2863843037" sldId="444"/>
        </pc:sldMkLst>
      </pc:sldChg>
      <pc:sldChg chg="modNotesTx">
        <pc:chgData name="Danielle Wieczorek" userId="9a96e071-6b8f-4b97-a20d-1ca3bde3478f" providerId="ADAL" clId="{837F8013-C56D-4971-BD6F-5982F81185EA}" dt="2022-09-06T17:48:30.212" v="2219" actId="20577"/>
        <pc:sldMkLst>
          <pc:docMk/>
          <pc:sldMk cId="3268493893" sldId="445"/>
        </pc:sldMkLst>
      </pc:sldChg>
      <pc:sldChg chg="modNotesTx">
        <pc:chgData name="Danielle Wieczorek" userId="9a96e071-6b8f-4b97-a20d-1ca3bde3478f" providerId="ADAL" clId="{837F8013-C56D-4971-BD6F-5982F81185EA}" dt="2022-09-06T17:48:33.962" v="2225" actId="20577"/>
        <pc:sldMkLst>
          <pc:docMk/>
          <pc:sldMk cId="3851680395" sldId="446"/>
        </pc:sldMkLst>
      </pc:sldChg>
      <pc:sldChg chg="modNotesTx">
        <pc:chgData name="Danielle Wieczorek" userId="9a96e071-6b8f-4b97-a20d-1ca3bde3478f" providerId="ADAL" clId="{837F8013-C56D-4971-BD6F-5982F81185EA}" dt="2022-09-06T16:45:48.196" v="90" actId="20577"/>
        <pc:sldMkLst>
          <pc:docMk/>
          <pc:sldMk cId="2317418440" sldId="447"/>
        </pc:sldMkLst>
      </pc:sldChg>
    </pc:docChg>
  </pc:docChgLst>
  <pc:docChgLst>
    <pc:chgData name="Danielle Wieczorek" userId="9a96e071-6b8f-4b97-a20d-1ca3bde3478f" providerId="ADAL" clId="{81DA2574-30BE-4CD7-8A1F-79F6F43E5514}"/>
    <pc:docChg chg="custSel addSld delSld modSld sldOrd">
      <pc:chgData name="Danielle Wieczorek" userId="9a96e071-6b8f-4b97-a20d-1ca3bde3478f" providerId="ADAL" clId="{81DA2574-30BE-4CD7-8A1F-79F6F43E5514}" dt="2022-07-21T22:54:42.213" v="695" actId="27636"/>
      <pc:docMkLst>
        <pc:docMk/>
      </pc:docMkLst>
      <pc:sldChg chg="modSp mod">
        <pc:chgData name="Danielle Wieczorek" userId="9a96e071-6b8f-4b97-a20d-1ca3bde3478f" providerId="ADAL" clId="{81DA2574-30BE-4CD7-8A1F-79F6F43E5514}" dt="2022-07-21T22:53:30.724" v="693" actId="20577"/>
        <pc:sldMkLst>
          <pc:docMk/>
          <pc:sldMk cId="1811559475" sldId="256"/>
        </pc:sldMkLst>
        <pc:spChg chg="mod">
          <ac:chgData name="Danielle Wieczorek" userId="9a96e071-6b8f-4b97-a20d-1ca3bde3478f" providerId="ADAL" clId="{81DA2574-30BE-4CD7-8A1F-79F6F43E5514}" dt="2022-07-21T22:53:30.724" v="693" actId="20577"/>
          <ac:spMkLst>
            <pc:docMk/>
            <pc:sldMk cId="1811559475" sldId="256"/>
            <ac:spMk id="3" creationId="{A91FEE09-20FE-4A61-8F66-402797EA220C}"/>
          </ac:spMkLst>
        </pc:spChg>
      </pc:sldChg>
      <pc:sldChg chg="modNotesTx">
        <pc:chgData name="Danielle Wieczorek" userId="9a96e071-6b8f-4b97-a20d-1ca3bde3478f" providerId="ADAL" clId="{81DA2574-30BE-4CD7-8A1F-79F6F43E5514}" dt="2022-07-19T19:50:09.988" v="674" actId="20577"/>
        <pc:sldMkLst>
          <pc:docMk/>
          <pc:sldMk cId="2306230628" sldId="270"/>
        </pc:sldMkLst>
      </pc:sldChg>
      <pc:sldChg chg="addSp delSp modSp mod modNotesTx">
        <pc:chgData name="Danielle Wieczorek" userId="9a96e071-6b8f-4b97-a20d-1ca3bde3478f" providerId="ADAL" clId="{81DA2574-30BE-4CD7-8A1F-79F6F43E5514}" dt="2022-07-19T19:51:00.892" v="677" actId="20577"/>
        <pc:sldMkLst>
          <pc:docMk/>
          <pc:sldMk cId="3277815368" sldId="271"/>
        </pc:sldMkLst>
        <pc:spChg chg="mod">
          <ac:chgData name="Danielle Wieczorek" userId="9a96e071-6b8f-4b97-a20d-1ca3bde3478f" providerId="ADAL" clId="{81DA2574-30BE-4CD7-8A1F-79F6F43E5514}" dt="2022-07-19T18:02:06.420" v="91" actId="20577"/>
          <ac:spMkLst>
            <pc:docMk/>
            <pc:sldMk cId="3277815368" sldId="271"/>
            <ac:spMk id="4" creationId="{3AC89469-1358-49CF-BF0D-4CBC111B2B65}"/>
          </ac:spMkLst>
        </pc:spChg>
        <pc:spChg chg="del">
          <ac:chgData name="Danielle Wieczorek" userId="9a96e071-6b8f-4b97-a20d-1ca3bde3478f" providerId="ADAL" clId="{81DA2574-30BE-4CD7-8A1F-79F6F43E5514}" dt="2022-07-19T18:00:38.516" v="37" actId="22"/>
          <ac:spMkLst>
            <pc:docMk/>
            <pc:sldMk cId="3277815368" sldId="271"/>
            <ac:spMk id="6" creationId="{93833A23-4246-DB6B-F932-6100DFED1529}"/>
          </ac:spMkLst>
        </pc:spChg>
        <pc:picChg chg="add mod ord">
          <ac:chgData name="Danielle Wieczorek" userId="9a96e071-6b8f-4b97-a20d-1ca3bde3478f" providerId="ADAL" clId="{81DA2574-30BE-4CD7-8A1F-79F6F43E5514}" dt="2022-07-19T18:01:42.638" v="46" actId="1076"/>
          <ac:picMkLst>
            <pc:docMk/>
            <pc:sldMk cId="3277815368" sldId="271"/>
            <ac:picMk id="7" creationId="{60661A9F-A86B-5F54-C321-87AF86C85614}"/>
          </ac:picMkLst>
        </pc:picChg>
      </pc:sldChg>
      <pc:sldChg chg="add">
        <pc:chgData name="Danielle Wieczorek" userId="9a96e071-6b8f-4b97-a20d-1ca3bde3478f" providerId="ADAL" clId="{81DA2574-30BE-4CD7-8A1F-79F6F43E5514}" dt="2022-07-21T22:54:41.504" v="694"/>
        <pc:sldMkLst>
          <pc:docMk/>
          <pc:sldMk cId="523906559" sldId="420"/>
        </pc:sldMkLst>
      </pc:sldChg>
      <pc:sldChg chg="modNotesTx">
        <pc:chgData name="Danielle Wieczorek" userId="9a96e071-6b8f-4b97-a20d-1ca3bde3478f" providerId="ADAL" clId="{81DA2574-30BE-4CD7-8A1F-79F6F43E5514}" dt="2022-07-19T19:49:47.900" v="659" actId="20577"/>
        <pc:sldMkLst>
          <pc:docMk/>
          <pc:sldMk cId="3674440746" sldId="422"/>
        </pc:sldMkLst>
      </pc:sldChg>
      <pc:sldChg chg="modNotesTx">
        <pc:chgData name="Danielle Wieczorek" userId="9a96e071-6b8f-4b97-a20d-1ca3bde3478f" providerId="ADAL" clId="{81DA2574-30BE-4CD7-8A1F-79F6F43E5514}" dt="2022-07-19T19:51:10.779" v="682" actId="20577"/>
        <pc:sldMkLst>
          <pc:docMk/>
          <pc:sldMk cId="835076665" sldId="427"/>
        </pc:sldMkLst>
      </pc:sldChg>
      <pc:sldChg chg="modNotesTx">
        <pc:chgData name="Danielle Wieczorek" userId="9a96e071-6b8f-4b97-a20d-1ca3bde3478f" providerId="ADAL" clId="{81DA2574-30BE-4CD7-8A1F-79F6F43E5514}" dt="2022-07-19T19:49:41.350" v="653" actId="20577"/>
        <pc:sldMkLst>
          <pc:docMk/>
          <pc:sldMk cId="1327032579" sldId="434"/>
        </pc:sldMkLst>
      </pc:sldChg>
      <pc:sldChg chg="modNotesTx">
        <pc:chgData name="Danielle Wieczorek" userId="9a96e071-6b8f-4b97-a20d-1ca3bde3478f" providerId="ADAL" clId="{81DA2574-30BE-4CD7-8A1F-79F6F43E5514}" dt="2022-07-19T19:49:57.865" v="669" actId="20577"/>
        <pc:sldMkLst>
          <pc:docMk/>
          <pc:sldMk cId="658293162" sldId="435"/>
        </pc:sldMkLst>
      </pc:sldChg>
      <pc:sldChg chg="modNotesTx">
        <pc:chgData name="Danielle Wieczorek" userId="9a96e071-6b8f-4b97-a20d-1ca3bde3478f" providerId="ADAL" clId="{81DA2574-30BE-4CD7-8A1F-79F6F43E5514}" dt="2022-07-19T19:50:02.488" v="672" actId="20577"/>
        <pc:sldMkLst>
          <pc:docMk/>
          <pc:sldMk cId="423396521" sldId="436"/>
        </pc:sldMkLst>
      </pc:sldChg>
      <pc:sldChg chg="modNotesTx">
        <pc:chgData name="Danielle Wieczorek" userId="9a96e071-6b8f-4b97-a20d-1ca3bde3478f" providerId="ADAL" clId="{81DA2574-30BE-4CD7-8A1F-79F6F43E5514}" dt="2022-07-19T19:51:07.267" v="680" actId="20577"/>
        <pc:sldMkLst>
          <pc:docMk/>
          <pc:sldMk cId="2075110860" sldId="437"/>
        </pc:sldMkLst>
      </pc:sldChg>
      <pc:sldChg chg="modNotesTx">
        <pc:chgData name="Danielle Wieczorek" userId="9a96e071-6b8f-4b97-a20d-1ca3bde3478f" providerId="ADAL" clId="{81DA2574-30BE-4CD7-8A1F-79F6F43E5514}" dt="2022-07-19T19:49:33.895" v="648" actId="20577"/>
        <pc:sldMkLst>
          <pc:docMk/>
          <pc:sldMk cId="3668775756" sldId="440"/>
        </pc:sldMkLst>
      </pc:sldChg>
      <pc:sldChg chg="modNotesTx">
        <pc:chgData name="Danielle Wieczorek" userId="9a96e071-6b8f-4b97-a20d-1ca3bde3478f" providerId="ADAL" clId="{81DA2574-30BE-4CD7-8A1F-79F6F43E5514}" dt="2022-07-19T19:49:52.449" v="666" actId="20577"/>
        <pc:sldMkLst>
          <pc:docMk/>
          <pc:sldMk cId="1477837044" sldId="443"/>
        </pc:sldMkLst>
      </pc:sldChg>
      <pc:sldChg chg="modNotesTx">
        <pc:chgData name="Danielle Wieczorek" userId="9a96e071-6b8f-4b97-a20d-1ca3bde3478f" providerId="ADAL" clId="{81DA2574-30BE-4CD7-8A1F-79F6F43E5514}" dt="2022-07-19T19:49:45.020" v="656" actId="20577"/>
        <pc:sldMkLst>
          <pc:docMk/>
          <pc:sldMk cId="2863843037" sldId="444"/>
        </pc:sldMkLst>
      </pc:sldChg>
      <pc:sldChg chg="modSp mod modNotesTx">
        <pc:chgData name="Danielle Wieczorek" userId="9a96e071-6b8f-4b97-a20d-1ca3bde3478f" providerId="ADAL" clId="{81DA2574-30BE-4CD7-8A1F-79F6F43E5514}" dt="2022-07-21T22:54:42.213" v="695" actId="27636"/>
        <pc:sldMkLst>
          <pc:docMk/>
          <pc:sldMk cId="3851680395" sldId="446"/>
        </pc:sldMkLst>
        <pc:spChg chg="mod">
          <ac:chgData name="Danielle Wieczorek" userId="9a96e071-6b8f-4b97-a20d-1ca3bde3478f" providerId="ADAL" clId="{81DA2574-30BE-4CD7-8A1F-79F6F43E5514}" dt="2022-07-19T18:23:58.090" v="377" actId="20577"/>
          <ac:spMkLst>
            <pc:docMk/>
            <pc:sldMk cId="3851680395" sldId="446"/>
            <ac:spMk id="2" creationId="{56E5DA77-5E12-0A29-AF44-4DCAD800C2E8}"/>
          </ac:spMkLst>
        </pc:spChg>
        <pc:spChg chg="mod">
          <ac:chgData name="Danielle Wieczorek" userId="9a96e071-6b8f-4b97-a20d-1ca3bde3478f" providerId="ADAL" clId="{81DA2574-30BE-4CD7-8A1F-79F6F43E5514}" dt="2022-07-21T22:54:42.213" v="695" actId="27636"/>
          <ac:spMkLst>
            <pc:docMk/>
            <pc:sldMk cId="3851680395" sldId="446"/>
            <ac:spMk id="5" creationId="{270CC0CF-FEBB-5E6B-D0CA-27DDAE37E2E8}"/>
          </ac:spMkLst>
        </pc:spChg>
      </pc:sldChg>
      <pc:sldChg chg="modSp new del mod">
        <pc:chgData name="Danielle Wieczorek" userId="9a96e071-6b8f-4b97-a20d-1ca3bde3478f" providerId="ADAL" clId="{81DA2574-30BE-4CD7-8A1F-79F6F43E5514}" dt="2022-07-19T14:07:05.032" v="17" actId="47"/>
        <pc:sldMkLst>
          <pc:docMk/>
          <pc:sldMk cId="133981832" sldId="447"/>
        </pc:sldMkLst>
        <pc:spChg chg="mod">
          <ac:chgData name="Danielle Wieczorek" userId="9a96e071-6b8f-4b97-a20d-1ca3bde3478f" providerId="ADAL" clId="{81DA2574-30BE-4CD7-8A1F-79F6F43E5514}" dt="2022-07-19T14:06:38.974" v="12" actId="20577"/>
          <ac:spMkLst>
            <pc:docMk/>
            <pc:sldMk cId="133981832" sldId="447"/>
            <ac:spMk id="2" creationId="{B477473C-ADEC-8A5F-5E9F-694E0282A6AC}"/>
          </ac:spMkLst>
        </pc:spChg>
        <pc:spChg chg="mod">
          <ac:chgData name="Danielle Wieczorek" userId="9a96e071-6b8f-4b97-a20d-1ca3bde3478f" providerId="ADAL" clId="{81DA2574-30BE-4CD7-8A1F-79F6F43E5514}" dt="2022-07-19T14:06:55.935" v="16" actId="14100"/>
          <ac:spMkLst>
            <pc:docMk/>
            <pc:sldMk cId="133981832" sldId="447"/>
            <ac:spMk id="4" creationId="{98BAE76B-9D4F-A855-EB64-89B736389E53}"/>
          </ac:spMkLst>
        </pc:spChg>
      </pc:sldChg>
      <pc:sldChg chg="modSp new mod ord modNotesTx">
        <pc:chgData name="Danielle Wieczorek" userId="9a96e071-6b8f-4b97-a20d-1ca3bde3478f" providerId="ADAL" clId="{81DA2574-30BE-4CD7-8A1F-79F6F43E5514}" dt="2022-07-19T19:49:36.313" v="650" actId="20577"/>
        <pc:sldMkLst>
          <pc:docMk/>
          <pc:sldMk cId="2317418440" sldId="447"/>
        </pc:sldMkLst>
        <pc:spChg chg="mod">
          <ac:chgData name="Danielle Wieczorek" userId="9a96e071-6b8f-4b97-a20d-1ca3bde3478f" providerId="ADAL" clId="{81DA2574-30BE-4CD7-8A1F-79F6F43E5514}" dt="2022-07-19T14:07:14.151" v="24" actId="122"/>
          <ac:spMkLst>
            <pc:docMk/>
            <pc:sldMk cId="2317418440" sldId="447"/>
            <ac:spMk id="2" creationId="{6CB56994-1ABF-8619-B746-C59596C9282C}"/>
          </ac:spMkLst>
        </pc:spChg>
        <pc:spChg chg="mod">
          <ac:chgData name="Danielle Wieczorek" userId="9a96e071-6b8f-4b97-a20d-1ca3bde3478f" providerId="ADAL" clId="{81DA2574-30BE-4CD7-8A1F-79F6F43E5514}" dt="2022-07-19T14:07:10.150" v="22" actId="20577"/>
          <ac:spMkLst>
            <pc:docMk/>
            <pc:sldMk cId="2317418440" sldId="447"/>
            <ac:spMk id="3" creationId="{31EAB6DE-EF5C-6F86-4589-182243F1A79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2550-4036-A026-70CEB2A93467}"/>
              </c:ext>
            </c:extLst>
          </c:dPt>
          <c:dPt>
            <c:idx val="1"/>
            <c:bubble3D val="0"/>
            <c:spPr>
              <a:solidFill>
                <a:schemeClr val="accent3">
                  <a:lumMod val="40000"/>
                  <a:lumOff val="60000"/>
                </a:schemeClr>
              </a:solidFill>
              <a:ln w="19050">
                <a:noFill/>
              </a:ln>
              <a:effectLst/>
            </c:spPr>
            <c:extLst>
              <c:ext xmlns:c16="http://schemas.microsoft.com/office/drawing/2014/chart" uri="{C3380CC4-5D6E-409C-BE32-E72D297353CC}">
                <c16:uniqueId val="{00000003-2550-4036-A026-70CEB2A93467}"/>
              </c:ext>
            </c:extLst>
          </c:dPt>
          <c:dPt>
            <c:idx val="2"/>
            <c:bubble3D val="0"/>
            <c:spPr>
              <a:solidFill>
                <a:schemeClr val="accent3"/>
              </a:solidFill>
              <a:ln w="19050">
                <a:noFill/>
              </a:ln>
              <a:effectLst/>
            </c:spPr>
            <c:extLst>
              <c:ext xmlns:c16="http://schemas.microsoft.com/office/drawing/2014/chart" uri="{C3380CC4-5D6E-409C-BE32-E72D297353CC}">
                <c16:uniqueId val="{00000005-2550-4036-A026-70CEB2A93467}"/>
              </c:ext>
            </c:extLst>
          </c:dPt>
          <c:dPt>
            <c:idx val="3"/>
            <c:bubble3D val="0"/>
            <c:spPr>
              <a:solidFill>
                <a:schemeClr val="accent3"/>
              </a:solidFill>
              <a:ln w="19050">
                <a:noFill/>
              </a:ln>
              <a:effectLst/>
            </c:spPr>
            <c:extLst>
              <c:ext xmlns:c16="http://schemas.microsoft.com/office/drawing/2014/chart" uri="{C3380CC4-5D6E-409C-BE32-E72D297353CC}">
                <c16:uniqueId val="{00000007-2550-4036-A026-70CEB2A93467}"/>
              </c:ext>
            </c:extLst>
          </c:dPt>
          <c:cat>
            <c:strRef>
              <c:f>Sheet1!$A$2:$A$5</c:f>
              <c:strCache>
                <c:ptCount val="2"/>
                <c:pt idx="0">
                  <c:v>1st Qtr</c:v>
                </c:pt>
                <c:pt idx="1">
                  <c:v>2nd Qtr</c:v>
                </c:pt>
              </c:strCache>
            </c:strRef>
          </c:cat>
          <c:val>
            <c:numRef>
              <c:f>Sheet1!$B$2:$B$5</c:f>
              <c:numCache>
                <c:formatCode>General</c:formatCode>
                <c:ptCount val="4"/>
                <c:pt idx="0">
                  <c:v>3</c:v>
                </c:pt>
                <c:pt idx="1">
                  <c:v>7</c:v>
                </c:pt>
              </c:numCache>
            </c:numRef>
          </c:val>
          <c:extLst>
            <c:ext xmlns:c16="http://schemas.microsoft.com/office/drawing/2014/chart" uri="{C3380CC4-5D6E-409C-BE32-E72D297353CC}">
              <c16:uniqueId val="{00000008-2550-4036-A026-70CEB2A93467}"/>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9/27/2022</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9/27/2022</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1</a:t>
            </a:fld>
            <a:endParaRPr lang="en-US"/>
          </a:p>
        </p:txBody>
      </p:sp>
    </p:spTree>
    <p:extLst>
      <p:ext uri="{BB962C8B-B14F-4D97-AF65-F5344CB8AC3E}">
        <p14:creationId xmlns:p14="http://schemas.microsoft.com/office/powerpoint/2010/main" val="180025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DW/Brannan</a:t>
            </a:r>
          </a:p>
          <a:p>
            <a:pPr algn="l"/>
            <a:r>
              <a:rPr lang="en-US" dirty="0"/>
              <a:t>If CEC handles these, why should your Unit be involved?</a:t>
            </a:r>
          </a:p>
          <a:p>
            <a:pPr algn="l"/>
            <a:r>
              <a:rPr lang="en-US" dirty="0"/>
              <a:t>Your efforts can build and strengthen you retention rate—this isn’t just membership numbers focused—retained members means… </a:t>
            </a:r>
          </a:p>
          <a:p>
            <a:pPr lvl="1"/>
            <a:r>
              <a:rPr lang="en-US" dirty="0"/>
              <a:t>Your unit can recruit seasoned members in volunteer roles who may have a reach outside of your regular circle</a:t>
            </a:r>
          </a:p>
          <a:p>
            <a:pPr lvl="1"/>
            <a:r>
              <a:rPr lang="en-US" dirty="0"/>
              <a:t>Your advocacy work can be sustained and driven forward</a:t>
            </a:r>
          </a:p>
          <a:p>
            <a:pPr lvl="1"/>
            <a:r>
              <a:rPr lang="en-US" dirty="0"/>
              <a:t>Increased opportunity to retain professionals in the field! </a:t>
            </a:r>
          </a:p>
          <a:p>
            <a:pPr algn="l"/>
            <a:endParaRPr lang="en-US" dirty="0"/>
          </a:p>
          <a:p>
            <a:pPr algn="l"/>
            <a:endParaRPr lang="en-US" dirty="0"/>
          </a:p>
          <a:p>
            <a:pPr algn="l"/>
            <a:r>
              <a:rPr lang="en-US" dirty="0"/>
              <a:t>Your reach out also…</a:t>
            </a:r>
          </a:p>
          <a:p>
            <a:pPr algn="l"/>
            <a:r>
              <a:rPr lang="en-US" dirty="0"/>
              <a:t>Builds personal relationships and strengthens membership connectedness to people, programs and purpose. </a:t>
            </a:r>
          </a:p>
          <a:p>
            <a:pPr algn="l"/>
            <a:r>
              <a:rPr lang="en-US" dirty="0"/>
              <a:t>Shows that you value the individual</a:t>
            </a:r>
          </a:p>
          <a:p>
            <a:pPr algn="l"/>
            <a:endParaRPr lang="en-US" dirty="0"/>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57808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DW/Brannan</a:t>
            </a:r>
          </a:p>
          <a:p>
            <a:r>
              <a:rPr lang="en-US" dirty="0"/>
              <a:t>Breakout rooms to pair together if possible (haven’t done this before </a:t>
            </a:r>
            <a:r>
              <a:rPr lang="en-US" dirty="0" err="1"/>
              <a:t>bc</a:t>
            </a:r>
            <a:r>
              <a:rPr lang="en-US" dirty="0"/>
              <a:t> attendance is so low</a:t>
            </a:r>
          </a:p>
        </p:txBody>
      </p:sp>
      <p:sp>
        <p:nvSpPr>
          <p:cNvPr id="4" name="Slide Number Placeholder 3"/>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221350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20E77304-F0AF-4D45-BBA4-480E7CA91B63}" type="slidenum">
              <a:rPr lang="en-US" smtClean="0"/>
              <a:pPr/>
              <a:t>12</a:t>
            </a:fld>
            <a:endParaRPr lang="en-US"/>
          </a:p>
        </p:txBody>
      </p:sp>
    </p:spTree>
    <p:extLst>
      <p:ext uri="{BB962C8B-B14F-4D97-AF65-F5344CB8AC3E}">
        <p14:creationId xmlns:p14="http://schemas.microsoft.com/office/powerpoint/2010/main" val="214804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20E77304-F0AF-4D45-BBA4-480E7CA91B63}" type="slidenum">
              <a:rPr lang="en-US" smtClean="0"/>
              <a:pPr/>
              <a:t>13</a:t>
            </a:fld>
            <a:endParaRPr lang="en-US"/>
          </a:p>
        </p:txBody>
      </p:sp>
    </p:spTree>
    <p:extLst>
      <p:ext uri="{BB962C8B-B14F-4D97-AF65-F5344CB8AC3E}">
        <p14:creationId xmlns:p14="http://schemas.microsoft.com/office/powerpoint/2010/main" val="362299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a:p>
            <a:r>
              <a:rPr lang="en-US" dirty="0"/>
              <a:t>Remember, it is always less expensive and involved to KEEP a member than to get a member to join who has never been a member! </a:t>
            </a:r>
          </a:p>
          <a:p>
            <a:r>
              <a:rPr lang="en-US" dirty="0"/>
              <a:t>Also, a huge issue in the field of Special Education is the retention of teachers and other professionals in the field.  </a:t>
            </a:r>
          </a:p>
          <a:p>
            <a:r>
              <a:rPr lang="en-US" dirty="0"/>
              <a:t>One of the big reasons people indicate they leave the field is their feeling of being unsupported… your unit/chapter can play a key role in helping your members feel connected and  supported.</a:t>
            </a:r>
          </a:p>
        </p:txBody>
      </p:sp>
      <p:sp>
        <p:nvSpPr>
          <p:cNvPr id="4" name="Slide Number Placeholder 3"/>
          <p:cNvSpPr>
            <a:spLocks noGrp="1"/>
          </p:cNvSpPr>
          <p:nvPr>
            <p:ph type="sldNum" sz="quarter" idx="5"/>
          </p:nvPr>
        </p:nvSpPr>
        <p:spPr/>
        <p:txBody>
          <a:bodyPr/>
          <a:lstStyle/>
          <a:p>
            <a:fld id="{20E77304-F0AF-4D45-BBA4-480E7CA91B63}" type="slidenum">
              <a:rPr lang="en-US" smtClean="0"/>
              <a:pPr/>
              <a:t>14</a:t>
            </a:fld>
            <a:endParaRPr lang="en-US"/>
          </a:p>
        </p:txBody>
      </p:sp>
    </p:spTree>
    <p:extLst>
      <p:ext uri="{BB962C8B-B14F-4D97-AF65-F5344CB8AC3E}">
        <p14:creationId xmlns:p14="http://schemas.microsoft.com/office/powerpoint/2010/main" val="30630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Luann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Trends and history… important for the leadership to look at what their membership has been and constantly be aware of growth or loss! Speaking with your members (leaving or staying) can help to inform your Unit’s plans, goals and vision.</a:t>
            </a:r>
          </a:p>
        </p:txBody>
      </p:sp>
      <p:sp>
        <p:nvSpPr>
          <p:cNvPr id="4" name="Slide Number Placeholder 3"/>
          <p:cNvSpPr>
            <a:spLocks noGrp="1"/>
          </p:cNvSpPr>
          <p:nvPr>
            <p:ph type="sldNum" sz="quarter" idx="5"/>
          </p:nvPr>
        </p:nvSpPr>
        <p:spPr/>
        <p:txBody>
          <a:bodyPr/>
          <a:lstStyle/>
          <a:p>
            <a:fld id="{20E77304-F0AF-4D45-BBA4-480E7CA91B63}" type="slidenum">
              <a:rPr lang="en-US" smtClean="0"/>
              <a:pPr/>
              <a:t>15</a:t>
            </a:fld>
            <a:endParaRPr lang="en-US"/>
          </a:p>
        </p:txBody>
      </p:sp>
    </p:spTree>
    <p:extLst>
      <p:ext uri="{BB962C8B-B14F-4D97-AF65-F5344CB8AC3E}">
        <p14:creationId xmlns:p14="http://schemas.microsoft.com/office/powerpoint/2010/main" val="43769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DW/Brannan</a:t>
            </a:r>
          </a:p>
          <a:p>
            <a:r>
              <a:rPr lang="en-US" dirty="0"/>
              <a:t>Let’s discuss when the Unit’s communication should fit into the CEC structure</a:t>
            </a:r>
          </a:p>
          <a:p>
            <a:r>
              <a:rPr lang="en-US" dirty="0"/>
              <a:t>Follow up with members who said they were renewing but have expired</a:t>
            </a:r>
          </a:p>
          <a:p>
            <a:r>
              <a:rPr lang="en-US" dirty="0"/>
              <a:t>Consider external factors like your state/provincial conference—will they need to renew to get the early bird rate? Etc.</a:t>
            </a:r>
          </a:p>
        </p:txBody>
      </p:sp>
      <p:sp>
        <p:nvSpPr>
          <p:cNvPr id="4" name="Slide Number Placeholder 3"/>
          <p:cNvSpPr>
            <a:spLocks noGrp="1"/>
          </p:cNvSpPr>
          <p:nvPr>
            <p:ph type="sldNum" sz="quarter" idx="5"/>
          </p:nvPr>
        </p:nvSpPr>
        <p:spPr/>
        <p:txBody>
          <a:bodyPr/>
          <a:lstStyle/>
          <a:p>
            <a:fld id="{20E77304-F0AF-4D45-BBA4-480E7CA91B63}" type="slidenum">
              <a:rPr lang="en-US" smtClean="0"/>
              <a:pPr/>
              <a:t>16</a:t>
            </a:fld>
            <a:endParaRPr lang="en-US"/>
          </a:p>
        </p:txBody>
      </p:sp>
    </p:spTree>
    <p:extLst>
      <p:ext uri="{BB962C8B-B14F-4D97-AF65-F5344CB8AC3E}">
        <p14:creationId xmlns:p14="http://schemas.microsoft.com/office/powerpoint/2010/main" val="79710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DW/Brannan</a:t>
            </a:r>
          </a:p>
          <a:p>
            <a:r>
              <a:rPr lang="en-US" dirty="0"/>
              <a:t>Who can help with this process?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17</a:t>
            </a:fld>
            <a:endParaRPr lang="en-US"/>
          </a:p>
        </p:txBody>
      </p:sp>
    </p:spTree>
    <p:extLst>
      <p:ext uri="{BB962C8B-B14F-4D97-AF65-F5344CB8AC3E}">
        <p14:creationId xmlns:p14="http://schemas.microsoft.com/office/powerpoint/2010/main" val="1778356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DW/Brannan</a:t>
            </a:r>
          </a:p>
        </p:txBody>
      </p:sp>
      <p:sp>
        <p:nvSpPr>
          <p:cNvPr id="4" name="Slide Number Placeholder 3"/>
          <p:cNvSpPr>
            <a:spLocks noGrp="1"/>
          </p:cNvSpPr>
          <p:nvPr>
            <p:ph type="sldNum" sz="quarter" idx="5"/>
          </p:nvPr>
        </p:nvSpPr>
        <p:spPr/>
        <p:txBody>
          <a:bodyPr/>
          <a:lstStyle/>
          <a:p>
            <a:fld id="{20E77304-F0AF-4D45-BBA4-480E7CA91B63}" type="slidenum">
              <a:rPr lang="en-US" smtClean="0"/>
              <a:pPr/>
              <a:t>18</a:t>
            </a:fld>
            <a:endParaRPr lang="en-US"/>
          </a:p>
        </p:txBody>
      </p:sp>
    </p:spTree>
    <p:extLst>
      <p:ext uri="{BB962C8B-B14F-4D97-AF65-F5344CB8AC3E}">
        <p14:creationId xmlns:p14="http://schemas.microsoft.com/office/powerpoint/2010/main" val="263385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New resource on Unit Resources page</a:t>
            </a:r>
          </a:p>
          <a:p>
            <a:r>
              <a:rPr lang="en-US" dirty="0"/>
              <a:t>Comments guide the resource editing process for your Unit</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19</a:t>
            </a:fld>
            <a:endParaRPr lang="en-US"/>
          </a:p>
        </p:txBody>
      </p:sp>
    </p:spTree>
    <p:extLst>
      <p:ext uri="{BB962C8B-B14F-4D97-AF65-F5344CB8AC3E}">
        <p14:creationId xmlns:p14="http://schemas.microsoft.com/office/powerpoint/2010/main" val="25584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LUANN </a:t>
            </a:r>
            <a:r>
              <a:rPr lang="en-US" dirty="0"/>
              <a:t>CEC- Danielle </a:t>
            </a:r>
            <a:r>
              <a:rPr lang="en-US" b="0" i="0" dirty="0" err="1">
                <a:solidFill>
                  <a:srgbClr val="242424"/>
                </a:solidFill>
                <a:effectLst/>
                <a:latin typeface="Segoe UI" panose="020B0502040204020203" pitchFamily="34" charset="0"/>
              </a:rPr>
              <a:t>Wuh</a:t>
            </a:r>
            <a:r>
              <a:rPr lang="en-US" b="0" i="0" dirty="0">
                <a:solidFill>
                  <a:srgbClr val="242424"/>
                </a:solidFill>
                <a:effectLst/>
                <a:latin typeface="Segoe UI" panose="020B0502040204020203" pitchFamily="34" charset="0"/>
              </a:rPr>
              <a:t>-</a:t>
            </a:r>
            <a:r>
              <a:rPr lang="en-US" b="0" i="0" dirty="0" err="1">
                <a:solidFill>
                  <a:srgbClr val="242424"/>
                </a:solidFill>
                <a:effectLst/>
                <a:latin typeface="Segoe UI" panose="020B0502040204020203" pitchFamily="34" charset="0"/>
              </a:rPr>
              <a:t>zor</a:t>
            </a:r>
            <a:r>
              <a:rPr lang="en-US" b="0" i="0" dirty="0">
                <a:solidFill>
                  <a:srgbClr val="242424"/>
                </a:solidFill>
                <a:effectLst/>
                <a:latin typeface="Segoe UI" panose="020B0502040204020203" pitchFamily="34" charset="0"/>
              </a:rPr>
              <a:t>-ick</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241898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r>
              <a:rPr lang="en-US" dirty="0" err="1"/>
              <a:t>brannan</a:t>
            </a:r>
            <a:br>
              <a:rPr lang="en-US" dirty="0"/>
            </a:br>
            <a:r>
              <a:rPr lang="en-US" dirty="0"/>
              <a:t>Writing tips</a:t>
            </a:r>
          </a:p>
        </p:txBody>
      </p:sp>
      <p:sp>
        <p:nvSpPr>
          <p:cNvPr id="4" name="Slide Number Placeholder 3"/>
          <p:cNvSpPr>
            <a:spLocks noGrp="1"/>
          </p:cNvSpPr>
          <p:nvPr>
            <p:ph type="sldNum" sz="quarter" idx="5"/>
          </p:nvPr>
        </p:nvSpPr>
        <p:spPr/>
        <p:txBody>
          <a:bodyPr/>
          <a:lstStyle/>
          <a:p>
            <a:fld id="{20E77304-F0AF-4D45-BBA4-480E7CA91B63}" type="slidenum">
              <a:rPr lang="en-US" smtClean="0"/>
              <a:pPr/>
              <a:t>20</a:t>
            </a:fld>
            <a:endParaRPr lang="en-US"/>
          </a:p>
        </p:txBody>
      </p:sp>
    </p:spTree>
    <p:extLst>
      <p:ext uri="{BB962C8B-B14F-4D97-AF65-F5344CB8AC3E}">
        <p14:creationId xmlns:p14="http://schemas.microsoft.com/office/powerpoint/2010/main" val="345584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Remember, we can help! Share feedback with us or direct the member to us if necessary</a:t>
            </a:r>
          </a:p>
          <a:p>
            <a:r>
              <a:rPr lang="en-US" dirty="0"/>
              <a:t>Consider sharing feedback with other Divisions/subdivisions if the feedback is for them</a:t>
            </a:r>
          </a:p>
        </p:txBody>
      </p:sp>
      <p:sp>
        <p:nvSpPr>
          <p:cNvPr id="4" name="Slide Number Placeholder 3"/>
          <p:cNvSpPr>
            <a:spLocks noGrp="1"/>
          </p:cNvSpPr>
          <p:nvPr>
            <p:ph type="sldNum" sz="quarter" idx="5"/>
          </p:nvPr>
        </p:nvSpPr>
        <p:spPr/>
        <p:txBody>
          <a:bodyPr/>
          <a:lstStyle/>
          <a:p>
            <a:fld id="{20E77304-F0AF-4D45-BBA4-480E7CA91B63}" type="slidenum">
              <a:rPr lang="en-US" smtClean="0"/>
              <a:pPr/>
              <a:t>21</a:t>
            </a:fld>
            <a:endParaRPr lang="en-US"/>
          </a:p>
        </p:txBody>
      </p:sp>
    </p:spTree>
    <p:extLst>
      <p:ext uri="{BB962C8B-B14F-4D97-AF65-F5344CB8AC3E}">
        <p14:creationId xmlns:p14="http://schemas.microsoft.com/office/powerpoint/2010/main" val="4277718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6831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75"/>
              </a:lnSpc>
              <a:spcBef>
                <a:spcPts val="0"/>
              </a:spcBef>
              <a:spcAft>
                <a:spcPts val="0"/>
              </a:spcAft>
            </a:pPr>
            <a:r>
              <a:rPr lang="en-US" sz="1800" dirty="0">
                <a:solidFill>
                  <a:srgbClr val="00539B"/>
                </a:solidFill>
                <a:effectLst/>
                <a:latin typeface="Verdana" panose="020B0604030504040204" pitchFamily="34" charset="0"/>
                <a:ea typeface="Calibri" panose="020F0502020204030204" pitchFamily="34" charset="0"/>
              </a:rPr>
              <a:t>Luann</a:t>
            </a:r>
          </a:p>
          <a:p>
            <a:pPr marL="0" marR="0">
              <a:lnSpc>
                <a:spcPts val="1575"/>
              </a:lnSpc>
              <a:spcBef>
                <a:spcPts val="0"/>
              </a:spcBef>
              <a:spcAft>
                <a:spcPts val="0"/>
              </a:spcAft>
            </a:pPr>
            <a:r>
              <a:rPr lang="en-US" sz="1800" dirty="0">
                <a:solidFill>
                  <a:srgbClr val="00539B"/>
                </a:solidFill>
                <a:effectLst/>
                <a:latin typeface="Verdana" panose="020B0604030504040204" pitchFamily="34" charset="0"/>
                <a:ea typeface="Calibri" panose="020F0502020204030204" pitchFamily="34" charset="0"/>
              </a:rPr>
              <a:t>A quick CEC second: We will use these as quick reminders and notifications! Today’s “second” is reminding you of this pre sale!</a:t>
            </a:r>
          </a:p>
          <a:p>
            <a:pPr marL="0" marR="0">
              <a:lnSpc>
                <a:spcPts val="1575"/>
              </a:lnSpc>
              <a:spcBef>
                <a:spcPts val="0"/>
              </a:spcBef>
              <a:spcAft>
                <a:spcPts val="0"/>
              </a:spcAft>
            </a:pPr>
            <a:endParaRPr lang="en-US" sz="1800" dirty="0">
              <a:solidFill>
                <a:srgbClr val="00539B"/>
              </a:solidFill>
              <a:effectLst/>
              <a:latin typeface="Verdana" panose="020B0604030504040204" pitchFamily="34" charset="0"/>
              <a:ea typeface="Calibri" panose="020F0502020204030204" pitchFamily="34" charset="0"/>
            </a:endParaRPr>
          </a:p>
          <a:p>
            <a:pPr marL="0" marR="0">
              <a:lnSpc>
                <a:spcPts val="1575"/>
              </a:lnSpc>
              <a:spcBef>
                <a:spcPts val="0"/>
              </a:spcBef>
              <a:spcAft>
                <a:spcPts val="0"/>
              </a:spcAft>
            </a:pPr>
            <a:r>
              <a:rPr lang="en-US" sz="1800" dirty="0">
                <a:solidFill>
                  <a:srgbClr val="00539B"/>
                </a:solidFill>
                <a:effectLst/>
                <a:latin typeface="Verdana" panose="020B0604030504040204" pitchFamily="34" charset="0"/>
                <a:ea typeface="Calibri" panose="020F0502020204030204" pitchFamily="34" charset="0"/>
              </a:rPr>
              <a:t>https://exceptionalchildren.org/store/books/mixtape-volume-1-culturally-sustaining-practices-within-mtss-featuring-everlasting </a:t>
            </a:r>
          </a:p>
          <a:p>
            <a:pPr algn="l"/>
            <a:br>
              <a:rPr lang="en-US" sz="2800" b="0" i="0" dirty="0">
                <a:solidFill>
                  <a:srgbClr val="363636"/>
                </a:solidFill>
                <a:effectLst/>
                <a:latin typeface="Avenir-Book"/>
              </a:rPr>
            </a:br>
            <a:r>
              <a:rPr lang="en-US" sz="2800" b="0" i="0" dirty="0">
                <a:solidFill>
                  <a:srgbClr val="363636"/>
                </a:solidFill>
                <a:effectLst/>
                <a:latin typeface="Avenir-Book"/>
              </a:rPr>
              <a:t>Authors: William Hunter, Ed.D.</a:t>
            </a:r>
          </a:p>
          <a:p>
            <a:pPr algn="l"/>
            <a:r>
              <a:rPr lang="en-US" sz="2800" b="0" i="0" dirty="0" err="1">
                <a:solidFill>
                  <a:srgbClr val="363636"/>
                </a:solidFill>
                <a:effectLst/>
                <a:latin typeface="Avenir-Book"/>
              </a:rPr>
              <a:t>Jonte</a:t>
            </a:r>
            <a:r>
              <a:rPr lang="en-US" sz="2800" b="0" i="0" dirty="0">
                <a:solidFill>
                  <a:srgbClr val="363636"/>
                </a:solidFill>
                <a:effectLst/>
                <a:latin typeface="Avenir-Book"/>
              </a:rPr>
              <a:t> Taylor, Ph.D.</a:t>
            </a:r>
          </a:p>
          <a:p>
            <a:pPr algn="l"/>
            <a:r>
              <a:rPr lang="en-US" sz="2800" b="0" i="0" dirty="0">
                <a:solidFill>
                  <a:srgbClr val="363636"/>
                </a:solidFill>
                <a:effectLst/>
                <a:latin typeface="Avenir-Book"/>
              </a:rPr>
              <a:t>LaRon Scott, Ed.D.</a:t>
            </a:r>
          </a:p>
          <a:p>
            <a:pPr marL="0" marR="0">
              <a:lnSpc>
                <a:spcPts val="1575"/>
              </a:lnSpc>
              <a:spcBef>
                <a:spcPts val="0"/>
              </a:spcBef>
              <a:spcAft>
                <a:spcPts val="0"/>
              </a:spcAft>
            </a:pPr>
            <a:endParaRPr lang="en-US" sz="1800" dirty="0">
              <a:solidFill>
                <a:srgbClr val="00539B"/>
              </a:solidFill>
              <a:effectLst/>
              <a:latin typeface="Verdana" panose="020B0604030504040204" pitchFamily="34" charset="0"/>
              <a:ea typeface="Calibri" panose="020F0502020204030204" pitchFamily="34" charset="0"/>
            </a:endParaRPr>
          </a:p>
          <a:p>
            <a:pPr marL="0" marR="0">
              <a:lnSpc>
                <a:spcPts val="1575"/>
              </a:lnSpc>
              <a:spcBef>
                <a:spcPts val="0"/>
              </a:spcBef>
              <a:spcAft>
                <a:spcPts val="0"/>
              </a:spcAft>
            </a:pPr>
            <a:endParaRPr lang="en-US" sz="1800" dirty="0">
              <a:solidFill>
                <a:srgbClr val="00539B"/>
              </a:solidFill>
              <a:effectLst/>
              <a:latin typeface="Verdana" panose="020B0604030504040204" pitchFamily="34" charset="0"/>
              <a:ea typeface="Calibri" panose="020F0502020204030204" pitchFamily="34" charset="0"/>
            </a:endParaRPr>
          </a:p>
          <a:p>
            <a:pPr marL="0" marR="0">
              <a:lnSpc>
                <a:spcPts val="1575"/>
              </a:lnSpc>
              <a:spcBef>
                <a:spcPts val="0"/>
              </a:spcBef>
              <a:spcAft>
                <a:spcPts val="0"/>
              </a:spcAft>
            </a:pPr>
            <a:r>
              <a:rPr lang="en-US" sz="1800" dirty="0">
                <a:solidFill>
                  <a:srgbClr val="00539B"/>
                </a:solidFill>
                <a:effectLst/>
                <a:latin typeface="Verdana" panose="020B0604030504040204" pitchFamily="34" charset="0"/>
                <a:ea typeface="Calibri" panose="020F0502020204030204" pitchFamily="34" charset="0"/>
              </a:rPr>
              <a:t>#P6362 / ISBN Number: 978-0-86586-560-0</a:t>
            </a:r>
            <a:endParaRPr lang="en-US" sz="1800" dirty="0">
              <a:effectLst/>
              <a:latin typeface="Calibri" panose="020F0502020204030204" pitchFamily="34" charset="0"/>
              <a:ea typeface="Calibri" panose="020F0502020204030204" pitchFamily="34" charset="0"/>
            </a:endParaRPr>
          </a:p>
          <a:p>
            <a:pPr marL="0" marR="0">
              <a:lnSpc>
                <a:spcPts val="1575"/>
              </a:lnSpc>
              <a:spcBef>
                <a:spcPts val="0"/>
              </a:spcBef>
              <a:spcAft>
                <a:spcPts val="0"/>
              </a:spcAft>
            </a:pPr>
            <a:r>
              <a:rPr lang="en-US" sz="1800" dirty="0">
                <a:solidFill>
                  <a:srgbClr val="00539B"/>
                </a:solidFill>
                <a:effectLst/>
                <a:latin typeface="Verdana" panose="020B0604030504040204" pitchFamily="34" charset="0"/>
                <a:ea typeface="Calibri" panose="020F0502020204030204" pitchFamily="34" charset="0"/>
              </a:rPr>
              <a:t>Presale Member Price: $34.95 (23% off)</a:t>
            </a:r>
            <a:endParaRPr lang="en-US" sz="1800" dirty="0">
              <a:effectLst/>
              <a:latin typeface="Calibri" panose="020F0502020204030204" pitchFamily="34" charset="0"/>
              <a:ea typeface="Calibri" panose="020F0502020204030204" pitchFamily="34" charset="0"/>
            </a:endParaRPr>
          </a:p>
          <a:p>
            <a:r>
              <a:rPr lang="en-US" sz="1800" dirty="0">
                <a:solidFill>
                  <a:srgbClr val="00539B"/>
                </a:solidFill>
                <a:effectLst/>
                <a:latin typeface="Verdana" panose="020B0604030504040204" pitchFamily="34" charset="0"/>
                <a:ea typeface="Calibri" panose="020F0502020204030204" pitchFamily="34" charset="0"/>
                <a:cs typeface="Calibri" panose="020F0502020204030204" pitchFamily="34" charset="0"/>
              </a:rPr>
              <a:t>Presale Non-Member Price: $44.95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Verdana" panose="020B0604030504040204" pitchFamily="34" charset="0"/>
                <a:ea typeface="Calibri" panose="020F0502020204030204" pitchFamily="34" charset="0"/>
              </a:rPr>
              <a:t>Focusing on interventions, strategies, and considerations that can support teachers in working with all students academically and behaviorally, this book interweaves the spirit of Hip-Hop throughout its content. One of the consistent themes is building community for elementary and secondary students.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23</a:t>
            </a:fld>
            <a:endParaRPr lang="en-US"/>
          </a:p>
        </p:txBody>
      </p:sp>
    </p:spTree>
    <p:extLst>
      <p:ext uri="{BB962C8B-B14F-4D97-AF65-F5344CB8AC3E}">
        <p14:creationId xmlns:p14="http://schemas.microsoft.com/office/powerpoint/2010/main" val="4290500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7C630745-2268-4784-9822-C59BC27BF2E3}" type="slidenum">
              <a:rPr lang="en-US" smtClean="0"/>
              <a:t>24</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20E77304-F0AF-4D45-BBA4-480E7CA91B63}" type="slidenum">
              <a:rPr lang="en-US" smtClean="0"/>
              <a:pPr/>
              <a:t>3</a:t>
            </a:fld>
            <a:endParaRPr lang="en-US"/>
          </a:p>
        </p:txBody>
      </p:sp>
    </p:spTree>
    <p:extLst>
      <p:ext uri="{BB962C8B-B14F-4D97-AF65-F5344CB8AC3E}">
        <p14:creationId xmlns:p14="http://schemas.microsoft.com/office/powerpoint/2010/main" val="301124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7C630745-2268-4784-9822-C59BC27BF2E3}" type="slidenum">
              <a:rPr lang="en-US" smtClean="0"/>
              <a:t>4</a:t>
            </a:fld>
            <a:endParaRPr lang="en-US"/>
          </a:p>
        </p:txBody>
      </p:sp>
    </p:spTree>
    <p:extLst>
      <p:ext uri="{BB962C8B-B14F-4D97-AF65-F5344CB8AC3E}">
        <p14:creationId xmlns:p14="http://schemas.microsoft.com/office/powerpoint/2010/main" val="27416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Luann</a:t>
            </a:r>
          </a:p>
        </p:txBody>
      </p:sp>
      <p:sp>
        <p:nvSpPr>
          <p:cNvPr id="4" name="Slide Number Placeholder 3"/>
          <p:cNvSpPr>
            <a:spLocks noGrp="1"/>
          </p:cNvSpPr>
          <p:nvPr>
            <p:ph type="sldNum" sz="quarter" idx="5"/>
          </p:nvPr>
        </p:nvSpPr>
        <p:spPr/>
        <p:txBody>
          <a:bodyPr/>
          <a:lstStyle/>
          <a:p>
            <a:fld id="{20E77304-F0AF-4D45-BBA4-480E7CA91B63}" type="slidenum">
              <a:rPr lang="en-US" smtClean="0"/>
              <a:pPr/>
              <a:t>5</a:t>
            </a:fld>
            <a:endParaRPr lang="en-US"/>
          </a:p>
        </p:txBody>
      </p:sp>
    </p:spTree>
    <p:extLst>
      <p:ext uri="{BB962C8B-B14F-4D97-AF65-F5344CB8AC3E}">
        <p14:creationId xmlns:p14="http://schemas.microsoft.com/office/powerpoint/2010/main" val="149478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get your electric bill- you don’t pay it because you got the bill, you pay it because you want electricity! Make sure to remind your members of the value they are getting.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is the reason they should stick around for another year?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exciting initiatives do you have coming down the pipeline that they would miss if they left?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worrying about renewal as soon as people are about to expire its too late, part of renewal is checking in throughout the year.  Throughout the year, consider reminding them they are receiving this benefit (conference discount, free webinar,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because they are a member of CEC and Your Unit!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However once you get around renewal season think about offering a benefit ( a webinar that is complimentary to members) to reinforce your value.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Personal renewal outreach ( board members)</a:t>
            </a: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6</a:t>
            </a:fld>
            <a:endParaRPr lang="en-US"/>
          </a:p>
        </p:txBody>
      </p:sp>
    </p:spTree>
    <p:extLst>
      <p:ext uri="{BB962C8B-B14F-4D97-AF65-F5344CB8AC3E}">
        <p14:creationId xmlns:p14="http://schemas.microsoft.com/office/powerpoint/2010/main" val="347297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DW/Brannan</a:t>
            </a:r>
          </a:p>
          <a:p>
            <a:r>
              <a:rPr lang="en-US" dirty="0"/>
              <a:t>Poll already created</a:t>
            </a:r>
          </a:p>
        </p:txBody>
      </p:sp>
      <p:sp>
        <p:nvSpPr>
          <p:cNvPr id="4" name="Slide Number Placeholder 3"/>
          <p:cNvSpPr>
            <a:spLocks noGrp="1"/>
          </p:cNvSpPr>
          <p:nvPr>
            <p:ph type="sldNum" sz="quarter" idx="5"/>
          </p:nvPr>
        </p:nvSpPr>
        <p:spPr/>
        <p:txBody>
          <a:bodyPr/>
          <a:lstStyle/>
          <a:p>
            <a:fld id="{20E77304-F0AF-4D45-BBA4-480E7CA91B63}" type="slidenum">
              <a:rPr lang="en-US" smtClean="0"/>
              <a:pPr/>
              <a:t>7</a:t>
            </a:fld>
            <a:endParaRPr lang="en-US"/>
          </a:p>
        </p:txBody>
      </p:sp>
    </p:spTree>
    <p:extLst>
      <p:ext uri="{BB962C8B-B14F-4D97-AF65-F5344CB8AC3E}">
        <p14:creationId xmlns:p14="http://schemas.microsoft.com/office/powerpoint/2010/main" val="214540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DW/Brannan</a:t>
            </a:r>
          </a:p>
          <a:p>
            <a:r>
              <a:rPr lang="en-US" dirty="0"/>
              <a:t>CEC has several practices it uses to connect with members regarding their approaching membership expiration</a:t>
            </a:r>
          </a:p>
          <a:p>
            <a:r>
              <a:rPr lang="en-US" dirty="0"/>
              <a:t>We send multiple forms of communication – mailings, emails, etc.</a:t>
            </a:r>
          </a:p>
          <a:p>
            <a:endParaRPr lang="en-US" dirty="0"/>
          </a:p>
          <a:p>
            <a:r>
              <a:rPr lang="en-US" dirty="0"/>
              <a:t>Elaborate on CEC board contact and their efforts monthly to reach out to expiring members and/or ask Dani to share if she is on the call</a:t>
            </a:r>
          </a:p>
          <a:p>
            <a:endParaRPr lang="en-US" dirty="0"/>
          </a:p>
          <a:p>
            <a:r>
              <a:rPr lang="en-US" dirty="0"/>
              <a:t>It is important to remember your members are more likely to open communications from your unit than from headquarters! </a:t>
            </a:r>
          </a:p>
        </p:txBody>
      </p:sp>
      <p:sp>
        <p:nvSpPr>
          <p:cNvPr id="4" name="Slide Number Placeholder 3"/>
          <p:cNvSpPr>
            <a:spLocks noGrp="1"/>
          </p:cNvSpPr>
          <p:nvPr>
            <p:ph type="sldNum" sz="quarter" idx="5"/>
          </p:nvPr>
        </p:nvSpPr>
        <p:spPr/>
        <p:txBody>
          <a:bodyPr/>
          <a:lstStyle/>
          <a:p>
            <a:fld id="{20E77304-F0AF-4D45-BBA4-480E7CA91B63}" type="slidenum">
              <a:rPr lang="en-US" smtClean="0"/>
              <a:pPr/>
              <a:t>8</a:t>
            </a:fld>
            <a:endParaRPr lang="en-US"/>
          </a:p>
        </p:txBody>
      </p:sp>
    </p:spTree>
    <p:extLst>
      <p:ext uri="{BB962C8B-B14F-4D97-AF65-F5344CB8AC3E}">
        <p14:creationId xmlns:p14="http://schemas.microsoft.com/office/powerpoint/2010/main" val="327562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This chart outlines CEC’s current practices– this likely looks familiar to those of you who attended the Leadership Institute!</a:t>
            </a:r>
          </a:p>
          <a:p>
            <a:r>
              <a:rPr lang="en-US" dirty="0"/>
              <a:t>Briefly describe the flow of these communications</a:t>
            </a:r>
          </a:p>
          <a:p>
            <a:r>
              <a:rPr lang="en-US" dirty="0"/>
              <a:t>Notice vs. invoice</a:t>
            </a:r>
          </a:p>
          <a:p>
            <a:r>
              <a:rPr lang="en-US" dirty="0"/>
              <a:t>Why we do a follow up “sorry to see you go” email</a:t>
            </a:r>
          </a:p>
          <a:p>
            <a:r>
              <a:rPr lang="en-US" dirty="0"/>
              <a:t>We will cover when the Unit should engage later in our time together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9</a:t>
            </a:fld>
            <a:endParaRPr lang="en-US"/>
          </a:p>
        </p:txBody>
      </p:sp>
    </p:spTree>
    <p:extLst>
      <p:ext uri="{BB962C8B-B14F-4D97-AF65-F5344CB8AC3E}">
        <p14:creationId xmlns:p14="http://schemas.microsoft.com/office/powerpoint/2010/main" val="3687344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9/27/2022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9/27/2022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9/27/2022</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9/27/2022</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9/27/2022</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9/27/2022</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9/27/2022</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9/27/2022</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ervice@exceptionalchildren.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dwieczorek@exceptionalchildren.org" TargetMode="External"/><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mailto:bmeyers@exceptionalchildren.org" TargetMode="External"/><Relationship Id="rId4" Type="http://schemas.openxmlformats.org/officeDocument/2006/relationships/hyperlink" Target="mailto:luannpurcell@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luannpurcell@gmail.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mailto:dwieczorek@exceptionalchildren.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78C7-195B-40D1-A04D-9FCC6B0425A8}"/>
              </a:ext>
            </a:extLst>
          </p:cNvPr>
          <p:cNvSpPr>
            <a:spLocks noGrp="1"/>
          </p:cNvSpPr>
          <p:nvPr>
            <p:ph type="ctrTitle"/>
          </p:nvPr>
        </p:nvSpPr>
        <p:spPr>
          <a:xfrm>
            <a:off x="1333500" y="2362200"/>
            <a:ext cx="6477000" cy="1828800"/>
          </a:xfrm>
        </p:spPr>
        <p:txBody>
          <a:bodyPr>
            <a:normAutofit fontScale="90000"/>
          </a:bodyPr>
          <a:lstStyle/>
          <a:p>
            <a:pPr algn="ctr"/>
            <a:r>
              <a:rPr lang="en-US" dirty="0"/>
              <a:t>Quarterly Regional Support Townhall:</a:t>
            </a:r>
            <a:br>
              <a:rPr lang="en-US" dirty="0"/>
            </a:br>
            <a:r>
              <a:rPr lang="en-US" b="1" dirty="0"/>
              <a:t>membership Renewals</a:t>
            </a:r>
          </a:p>
        </p:txBody>
      </p:sp>
      <p:sp>
        <p:nvSpPr>
          <p:cNvPr id="3" name="Subtitle 2">
            <a:extLst>
              <a:ext uri="{FF2B5EF4-FFF2-40B4-BE49-F238E27FC236}">
                <a16:creationId xmlns:a16="http://schemas.microsoft.com/office/drawing/2014/main" id="{A91FEE09-20FE-4A61-8F66-402797EA220C}"/>
              </a:ext>
            </a:extLst>
          </p:cNvPr>
          <p:cNvSpPr>
            <a:spLocks noGrp="1"/>
          </p:cNvSpPr>
          <p:nvPr>
            <p:ph type="subTitle" idx="1"/>
          </p:nvPr>
        </p:nvSpPr>
        <p:spPr>
          <a:xfrm>
            <a:off x="2209800" y="4419600"/>
            <a:ext cx="4724400" cy="838200"/>
          </a:xfrm>
        </p:spPr>
        <p:txBody>
          <a:bodyPr/>
          <a:lstStyle/>
          <a:p>
            <a:pPr algn="ctr"/>
            <a:r>
              <a:rPr lang="en-US" dirty="0"/>
              <a:t>Q4</a:t>
            </a:r>
          </a:p>
        </p:txBody>
      </p:sp>
    </p:spTree>
    <p:extLst>
      <p:ext uri="{BB962C8B-B14F-4D97-AF65-F5344CB8AC3E}">
        <p14:creationId xmlns:p14="http://schemas.microsoft.com/office/powerpoint/2010/main" val="18115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5335-B62D-434D-A3D3-3EDD15D686EB}"/>
              </a:ext>
            </a:extLst>
          </p:cNvPr>
          <p:cNvSpPr>
            <a:spLocks noGrp="1"/>
          </p:cNvSpPr>
          <p:nvPr>
            <p:ph type="title"/>
          </p:nvPr>
        </p:nvSpPr>
        <p:spPr/>
        <p:txBody>
          <a:bodyPr/>
          <a:lstStyle/>
          <a:p>
            <a:r>
              <a:rPr lang="en-US" dirty="0"/>
              <a:t>Why is your messaging important?</a:t>
            </a:r>
          </a:p>
        </p:txBody>
      </p:sp>
      <p:sp>
        <p:nvSpPr>
          <p:cNvPr id="3" name="Slide Number Placeholder 2">
            <a:extLst>
              <a:ext uri="{FF2B5EF4-FFF2-40B4-BE49-F238E27FC236}">
                <a16:creationId xmlns:a16="http://schemas.microsoft.com/office/drawing/2014/main" id="{1F736AC6-C66D-48DF-BD8F-67DDCE8E898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sp>
        <p:nvSpPr>
          <p:cNvPr id="4" name="Content Placeholder 3">
            <a:extLst>
              <a:ext uri="{FF2B5EF4-FFF2-40B4-BE49-F238E27FC236}">
                <a16:creationId xmlns:a16="http://schemas.microsoft.com/office/drawing/2014/main" id="{5B68DF29-66F7-4E90-86D8-2AD9A8209DCF}"/>
              </a:ext>
            </a:extLst>
          </p:cNvPr>
          <p:cNvSpPr>
            <a:spLocks noGrp="1"/>
          </p:cNvSpPr>
          <p:nvPr>
            <p:ph sz="quarter" idx="1"/>
          </p:nvPr>
        </p:nvSpPr>
        <p:spPr/>
        <p:txBody>
          <a:bodyPr>
            <a:normAutofit lnSpcReduction="10000"/>
          </a:bodyPr>
          <a:lstStyle/>
          <a:p>
            <a:r>
              <a:rPr lang="en-US" dirty="0"/>
              <a:t>Retention:</a:t>
            </a:r>
          </a:p>
          <a:p>
            <a:pPr lvl="1"/>
            <a:r>
              <a:rPr lang="en-US" dirty="0"/>
              <a:t>Member retention can lead to seasoned members in volunteer roles</a:t>
            </a:r>
          </a:p>
          <a:p>
            <a:pPr lvl="1"/>
            <a:r>
              <a:rPr lang="en-US" dirty="0"/>
              <a:t>Sustain your advocacy work</a:t>
            </a:r>
          </a:p>
          <a:p>
            <a:pPr lvl="1"/>
            <a:r>
              <a:rPr lang="en-US" dirty="0"/>
              <a:t>Retain professionals in the field</a:t>
            </a:r>
          </a:p>
          <a:p>
            <a:r>
              <a:rPr lang="en-US" dirty="0"/>
              <a:t>Reaching out:</a:t>
            </a:r>
          </a:p>
          <a:p>
            <a:pPr lvl="1"/>
            <a:r>
              <a:rPr lang="en-US" dirty="0"/>
              <a:t>Building personal relationships</a:t>
            </a:r>
          </a:p>
          <a:p>
            <a:pPr lvl="1"/>
            <a:r>
              <a:rPr lang="en-US" dirty="0"/>
              <a:t>Connected membership</a:t>
            </a:r>
          </a:p>
          <a:p>
            <a:pPr lvl="1"/>
            <a:r>
              <a:rPr lang="en-US" dirty="0"/>
              <a:t>Value in the individual</a:t>
            </a:r>
          </a:p>
          <a:p>
            <a:pPr lvl="1"/>
            <a:r>
              <a:rPr lang="en-US" dirty="0"/>
              <a:t>Learn from them (why they are staying or leaving)</a:t>
            </a:r>
          </a:p>
          <a:p>
            <a:endParaRPr lang="en-US" dirty="0"/>
          </a:p>
        </p:txBody>
      </p:sp>
    </p:spTree>
    <p:extLst>
      <p:ext uri="{BB962C8B-B14F-4D97-AF65-F5344CB8AC3E}">
        <p14:creationId xmlns:p14="http://schemas.microsoft.com/office/powerpoint/2010/main" val="367444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37A31-AF7F-E342-C8C0-2095028E1A55}"/>
              </a:ext>
            </a:extLst>
          </p:cNvPr>
          <p:cNvSpPr>
            <a:spLocks noGrp="1"/>
          </p:cNvSpPr>
          <p:nvPr>
            <p:ph type="body" idx="1"/>
          </p:nvPr>
        </p:nvSpPr>
        <p:spPr/>
        <p:txBody>
          <a:bodyPr>
            <a:normAutofit lnSpcReduction="10000"/>
          </a:bodyPr>
          <a:lstStyle/>
          <a:p>
            <a:r>
              <a:rPr lang="en-US" dirty="0"/>
              <a:t>1. Why do you think members in your Unit are </a:t>
            </a:r>
            <a:r>
              <a:rPr lang="en-US" b="1" dirty="0"/>
              <a:t>choosing not</a:t>
            </a:r>
            <a:r>
              <a:rPr lang="en-US" dirty="0"/>
              <a:t> to return to CEC?</a:t>
            </a:r>
            <a:br>
              <a:rPr lang="en-US" dirty="0"/>
            </a:br>
            <a:br>
              <a:rPr lang="en-US" dirty="0"/>
            </a:br>
            <a:r>
              <a:rPr lang="en-US" dirty="0"/>
              <a:t>2. Why are others </a:t>
            </a:r>
            <a:r>
              <a:rPr lang="en-US" b="1" dirty="0"/>
              <a:t>choosing</a:t>
            </a:r>
            <a:r>
              <a:rPr lang="en-US" dirty="0"/>
              <a:t> to come back?</a:t>
            </a:r>
          </a:p>
        </p:txBody>
      </p:sp>
      <p:sp>
        <p:nvSpPr>
          <p:cNvPr id="3" name="Title 2">
            <a:extLst>
              <a:ext uri="{FF2B5EF4-FFF2-40B4-BE49-F238E27FC236}">
                <a16:creationId xmlns:a16="http://schemas.microsoft.com/office/drawing/2014/main" id="{69CCDAB8-AB10-2559-A837-06DAF3D3C536}"/>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BA5C72AD-2D42-329B-F395-3B00869FB0B4}"/>
              </a:ext>
            </a:extLst>
          </p:cNvPr>
          <p:cNvSpPr>
            <a:spLocks noGrp="1"/>
          </p:cNvSpPr>
          <p:nvPr>
            <p:ph type="sldNum" sz="quarter" idx="11"/>
          </p:nvPr>
        </p:nvSpPr>
        <p:spPr/>
        <p:txBody>
          <a:bodyPr/>
          <a:lstStyle/>
          <a:p>
            <a:fld id="{B18394EC-998F-4A75-A298-338FFE107B74}" type="slidenum">
              <a:rPr lang="en-US" smtClean="0"/>
              <a:pPr/>
              <a:t>11</a:t>
            </a:fld>
            <a:endParaRPr lang="en-US" dirty="0"/>
          </a:p>
        </p:txBody>
      </p:sp>
    </p:spTree>
    <p:extLst>
      <p:ext uri="{BB962C8B-B14F-4D97-AF65-F5344CB8AC3E}">
        <p14:creationId xmlns:p14="http://schemas.microsoft.com/office/powerpoint/2010/main" val="14778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DA9E-DFA3-B9DB-4552-EB4AC2DB65FE}"/>
              </a:ext>
            </a:extLst>
          </p:cNvPr>
          <p:cNvSpPr>
            <a:spLocks noGrp="1"/>
          </p:cNvSpPr>
          <p:nvPr>
            <p:ph type="title"/>
          </p:nvPr>
        </p:nvSpPr>
        <p:spPr/>
        <p:txBody>
          <a:bodyPr/>
          <a:lstStyle/>
          <a:p>
            <a:r>
              <a:rPr lang="en-US" dirty="0"/>
              <a:t>Why they’re leaving</a:t>
            </a:r>
          </a:p>
        </p:txBody>
      </p:sp>
      <p:sp>
        <p:nvSpPr>
          <p:cNvPr id="3" name="Slide Number Placeholder 2">
            <a:extLst>
              <a:ext uri="{FF2B5EF4-FFF2-40B4-BE49-F238E27FC236}">
                <a16:creationId xmlns:a16="http://schemas.microsoft.com/office/drawing/2014/main" id="{8BC56649-F227-47D9-2947-1C5977E2A548}"/>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12</a:t>
            </a:fld>
            <a:endParaRPr lang="en-US"/>
          </a:p>
        </p:txBody>
      </p:sp>
      <p:sp>
        <p:nvSpPr>
          <p:cNvPr id="4" name="Content Placeholder 3">
            <a:extLst>
              <a:ext uri="{FF2B5EF4-FFF2-40B4-BE49-F238E27FC236}">
                <a16:creationId xmlns:a16="http://schemas.microsoft.com/office/drawing/2014/main" id="{E476AE63-B0C7-7262-489F-A0F956BAFF95}"/>
              </a:ext>
            </a:extLst>
          </p:cNvPr>
          <p:cNvSpPr>
            <a:spLocks noGrp="1"/>
          </p:cNvSpPr>
          <p:nvPr>
            <p:ph sz="quarter" idx="1"/>
          </p:nvPr>
        </p:nvSpPr>
        <p:spPr/>
        <p:txBody>
          <a:bodyPr>
            <a:normAutofit fontScale="92500" lnSpcReduction="20000"/>
          </a:bodyPr>
          <a:lstStyle/>
          <a:p>
            <a:pPr marL="0" indent="0">
              <a:buNone/>
            </a:pPr>
            <a:r>
              <a:rPr lang="en-US" sz="3400" dirty="0"/>
              <a:t>In the 2021 Membership Marketing Benchmarking Report, </a:t>
            </a:r>
            <a:r>
              <a:rPr lang="en-US" sz="3400" b="1" dirty="0"/>
              <a:t>Higher Logic</a:t>
            </a:r>
            <a:r>
              <a:rPr lang="en-US" sz="3400" dirty="0"/>
              <a:t> asked associations why they think members don’t renew. </a:t>
            </a:r>
          </a:p>
          <a:p>
            <a:r>
              <a:rPr lang="en-US" b="1" dirty="0"/>
              <a:t>50% </a:t>
            </a:r>
            <a:r>
              <a:rPr lang="en-US" dirty="0"/>
              <a:t>of associations say it’s because of a lack of engagement with the organization</a:t>
            </a:r>
          </a:p>
          <a:p>
            <a:pPr lvl="1"/>
            <a:r>
              <a:rPr lang="en-US" dirty="0"/>
              <a:t>Note: This number is growing – up from 41% in 2019 and 43% in 2020.</a:t>
            </a:r>
          </a:p>
          <a:p>
            <a:r>
              <a:rPr lang="en-US" b="1" dirty="0"/>
              <a:t>31% </a:t>
            </a:r>
            <a:r>
              <a:rPr lang="en-US" dirty="0"/>
              <a:t>of associations believe it’s because members left the field, industry, or profession</a:t>
            </a:r>
          </a:p>
          <a:p>
            <a:r>
              <a:rPr lang="en-US" b="1" dirty="0"/>
              <a:t>29% </a:t>
            </a:r>
            <a:r>
              <a:rPr lang="en-US" dirty="0"/>
              <a:t>of associations say it’s because members forgot to renew</a:t>
            </a:r>
          </a:p>
        </p:txBody>
      </p:sp>
    </p:spTree>
    <p:extLst>
      <p:ext uri="{BB962C8B-B14F-4D97-AF65-F5344CB8AC3E}">
        <p14:creationId xmlns:p14="http://schemas.microsoft.com/office/powerpoint/2010/main" val="72697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CB61-535E-F89D-4FE1-5AEB7DD5FF10}"/>
              </a:ext>
            </a:extLst>
          </p:cNvPr>
          <p:cNvSpPr>
            <a:spLocks noGrp="1"/>
          </p:cNvSpPr>
          <p:nvPr>
            <p:ph type="title"/>
          </p:nvPr>
        </p:nvSpPr>
        <p:spPr/>
        <p:txBody>
          <a:bodyPr/>
          <a:lstStyle/>
          <a:p>
            <a:r>
              <a:rPr lang="en-US" dirty="0"/>
              <a:t>CEC Says…</a:t>
            </a:r>
          </a:p>
        </p:txBody>
      </p:sp>
      <p:sp>
        <p:nvSpPr>
          <p:cNvPr id="3" name="Slide Number Placeholder 2">
            <a:extLst>
              <a:ext uri="{FF2B5EF4-FFF2-40B4-BE49-F238E27FC236}">
                <a16:creationId xmlns:a16="http://schemas.microsoft.com/office/drawing/2014/main" id="{06646942-84FE-008D-37C5-DA66C867E3C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13</a:t>
            </a:fld>
            <a:endParaRPr lang="en-US"/>
          </a:p>
        </p:txBody>
      </p:sp>
      <p:sp>
        <p:nvSpPr>
          <p:cNvPr id="4" name="Content Placeholder 3">
            <a:extLst>
              <a:ext uri="{FF2B5EF4-FFF2-40B4-BE49-F238E27FC236}">
                <a16:creationId xmlns:a16="http://schemas.microsoft.com/office/drawing/2014/main" id="{CB6BDEB2-1B0F-E517-AD7A-C89642C2EE18}"/>
              </a:ext>
            </a:extLst>
          </p:cNvPr>
          <p:cNvSpPr>
            <a:spLocks noGrp="1"/>
          </p:cNvSpPr>
          <p:nvPr>
            <p:ph sz="quarter" idx="1"/>
          </p:nvPr>
        </p:nvSpPr>
        <p:spPr/>
        <p:txBody>
          <a:bodyPr/>
          <a:lstStyle/>
          <a:p>
            <a:r>
              <a:rPr lang="en-US" dirty="0"/>
              <a:t>Members most often report they are leaving the field</a:t>
            </a:r>
          </a:p>
          <a:p>
            <a:r>
              <a:rPr lang="en-US" dirty="0"/>
              <a:t>Coming soon: MORE DATA!</a:t>
            </a:r>
          </a:p>
          <a:p>
            <a:pPr lvl="1"/>
            <a:r>
              <a:rPr lang="en-US" dirty="0"/>
              <a:t>CEC is adopting a new platform that will gather additional data for more detailed metrics</a:t>
            </a:r>
          </a:p>
        </p:txBody>
      </p:sp>
    </p:spTree>
    <p:extLst>
      <p:ext uri="{BB962C8B-B14F-4D97-AF65-F5344CB8AC3E}">
        <p14:creationId xmlns:p14="http://schemas.microsoft.com/office/powerpoint/2010/main" val="198829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5F9D-8022-D791-85CD-FC0CBD9D637D}"/>
              </a:ext>
            </a:extLst>
          </p:cNvPr>
          <p:cNvSpPr>
            <a:spLocks noGrp="1"/>
          </p:cNvSpPr>
          <p:nvPr>
            <p:ph type="title"/>
          </p:nvPr>
        </p:nvSpPr>
        <p:spPr/>
        <p:txBody>
          <a:bodyPr/>
          <a:lstStyle/>
          <a:p>
            <a:r>
              <a:rPr lang="en-US" dirty="0"/>
              <a:t>Retention &gt; Recruitment</a:t>
            </a:r>
          </a:p>
        </p:txBody>
      </p:sp>
      <p:sp>
        <p:nvSpPr>
          <p:cNvPr id="3" name="Content Placeholder 2">
            <a:extLst>
              <a:ext uri="{FF2B5EF4-FFF2-40B4-BE49-F238E27FC236}">
                <a16:creationId xmlns:a16="http://schemas.microsoft.com/office/drawing/2014/main" id="{42108B44-435F-0D92-61EA-B71F0D6D5DC5}"/>
              </a:ext>
            </a:extLst>
          </p:cNvPr>
          <p:cNvSpPr>
            <a:spLocks noGrp="1"/>
          </p:cNvSpPr>
          <p:nvPr>
            <p:ph sz="quarter" idx="1"/>
          </p:nvPr>
        </p:nvSpPr>
        <p:spPr/>
        <p:txBody>
          <a:bodyPr>
            <a:normAutofit fontScale="92500" lnSpcReduction="20000"/>
          </a:bodyPr>
          <a:lstStyle/>
          <a:p>
            <a:r>
              <a:rPr lang="en-US" dirty="0"/>
              <a:t>Retention</a:t>
            </a:r>
          </a:p>
          <a:p>
            <a:pPr lvl="1"/>
            <a:r>
              <a:rPr lang="en-US" dirty="0"/>
              <a:t>Facilitate regular communications</a:t>
            </a:r>
          </a:p>
          <a:p>
            <a:pPr lvl="1"/>
            <a:r>
              <a:rPr lang="en-US" dirty="0"/>
              <a:t>Connection with members</a:t>
            </a:r>
          </a:p>
          <a:p>
            <a:pPr lvl="1"/>
            <a:r>
              <a:rPr lang="en-US" dirty="0"/>
              <a:t>Connection to programs and interests</a:t>
            </a:r>
          </a:p>
          <a:p>
            <a:pPr lvl="1"/>
            <a:r>
              <a:rPr lang="en-US" dirty="0"/>
              <a:t>Continued attraction to value</a:t>
            </a:r>
          </a:p>
        </p:txBody>
      </p:sp>
      <p:sp>
        <p:nvSpPr>
          <p:cNvPr id="4" name="Content Placeholder 3">
            <a:extLst>
              <a:ext uri="{FF2B5EF4-FFF2-40B4-BE49-F238E27FC236}">
                <a16:creationId xmlns:a16="http://schemas.microsoft.com/office/drawing/2014/main" id="{B0EED5FF-E69C-75C2-1137-CAC92359BA5B}"/>
              </a:ext>
            </a:extLst>
          </p:cNvPr>
          <p:cNvSpPr>
            <a:spLocks noGrp="1"/>
          </p:cNvSpPr>
          <p:nvPr>
            <p:ph sz="quarter" idx="2"/>
          </p:nvPr>
        </p:nvSpPr>
        <p:spPr/>
        <p:txBody>
          <a:bodyPr>
            <a:normAutofit fontScale="92500" lnSpcReduction="20000"/>
          </a:bodyPr>
          <a:lstStyle/>
          <a:p>
            <a:r>
              <a:rPr lang="en-US" dirty="0"/>
              <a:t>Recruitment</a:t>
            </a:r>
          </a:p>
          <a:p>
            <a:pPr lvl="1"/>
            <a:r>
              <a:rPr lang="en-US" dirty="0"/>
              <a:t>Identify target groups and potential members</a:t>
            </a:r>
          </a:p>
          <a:p>
            <a:pPr lvl="1"/>
            <a:r>
              <a:rPr lang="en-US" dirty="0"/>
              <a:t>Identify values and interests</a:t>
            </a:r>
          </a:p>
          <a:p>
            <a:pPr lvl="1"/>
            <a:r>
              <a:rPr lang="en-US" dirty="0"/>
              <a:t>Targeted messaging</a:t>
            </a:r>
          </a:p>
          <a:p>
            <a:pPr lvl="1"/>
            <a:r>
              <a:rPr lang="en-US" dirty="0"/>
              <a:t>Sample experiences</a:t>
            </a:r>
          </a:p>
          <a:p>
            <a:pPr lvl="1"/>
            <a:r>
              <a:rPr lang="en-US" dirty="0"/>
              <a:t>Onboarding</a:t>
            </a:r>
          </a:p>
          <a:p>
            <a:pPr lvl="1"/>
            <a:r>
              <a:rPr lang="en-US" dirty="0"/>
              <a:t>Engagement efforts</a:t>
            </a:r>
          </a:p>
          <a:p>
            <a:pPr lvl="1"/>
            <a:r>
              <a:rPr lang="en-US" dirty="0"/>
              <a:t>Discounted membership/ incentives</a:t>
            </a:r>
          </a:p>
          <a:p>
            <a:pPr lvl="1"/>
            <a:r>
              <a:rPr lang="en-US" dirty="0"/>
              <a:t>Membership campaigns</a:t>
            </a:r>
          </a:p>
        </p:txBody>
      </p:sp>
      <p:sp>
        <p:nvSpPr>
          <p:cNvPr id="5" name="Slide Number Placeholder 4">
            <a:extLst>
              <a:ext uri="{FF2B5EF4-FFF2-40B4-BE49-F238E27FC236}">
                <a16:creationId xmlns:a16="http://schemas.microsoft.com/office/drawing/2014/main" id="{451CC215-C39B-0FE3-0A7D-C2DCA65FFED2}"/>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14</a:t>
            </a:fld>
            <a:endParaRPr lang="en-US"/>
          </a:p>
        </p:txBody>
      </p:sp>
    </p:spTree>
    <p:extLst>
      <p:ext uri="{BB962C8B-B14F-4D97-AF65-F5344CB8AC3E}">
        <p14:creationId xmlns:p14="http://schemas.microsoft.com/office/powerpoint/2010/main" val="78505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46F3-2E4F-4E84-B091-6DF363504DF4}"/>
              </a:ext>
            </a:extLst>
          </p:cNvPr>
          <p:cNvSpPr>
            <a:spLocks noGrp="1"/>
          </p:cNvSpPr>
          <p:nvPr>
            <p:ph type="title"/>
          </p:nvPr>
        </p:nvSpPr>
        <p:spPr/>
        <p:txBody>
          <a:bodyPr/>
          <a:lstStyle/>
          <a:p>
            <a:r>
              <a:rPr lang="en-US" dirty="0"/>
              <a:t>Data Matters</a:t>
            </a:r>
          </a:p>
        </p:txBody>
      </p:sp>
      <p:sp>
        <p:nvSpPr>
          <p:cNvPr id="3" name="Slide Number Placeholder 2">
            <a:extLst>
              <a:ext uri="{FF2B5EF4-FFF2-40B4-BE49-F238E27FC236}">
                <a16:creationId xmlns:a16="http://schemas.microsoft.com/office/drawing/2014/main" id="{F4F9C0AA-C0D9-404E-8CB6-79FE15554F6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15</a:t>
            </a:fld>
            <a:endParaRPr lang="en-US"/>
          </a:p>
        </p:txBody>
      </p:sp>
      <p:sp>
        <p:nvSpPr>
          <p:cNvPr id="4" name="Content Placeholder 3">
            <a:extLst>
              <a:ext uri="{FF2B5EF4-FFF2-40B4-BE49-F238E27FC236}">
                <a16:creationId xmlns:a16="http://schemas.microsoft.com/office/drawing/2014/main" id="{024FA88D-CE64-40F2-909A-FDA7B88CCFA7}"/>
              </a:ext>
            </a:extLst>
          </p:cNvPr>
          <p:cNvSpPr>
            <a:spLocks noGrp="1"/>
          </p:cNvSpPr>
          <p:nvPr>
            <p:ph sz="quarter" idx="1"/>
          </p:nvPr>
        </p:nvSpPr>
        <p:spPr/>
        <p:txBody>
          <a:bodyPr>
            <a:normAutofit/>
          </a:bodyPr>
          <a:lstStyle/>
          <a:p>
            <a:r>
              <a:rPr lang="en-US" dirty="0"/>
              <a:t>History </a:t>
            </a:r>
          </a:p>
          <a:p>
            <a:pPr lvl="1"/>
            <a:r>
              <a:rPr lang="en-US" dirty="0"/>
              <a:t>Do you know your membership trends</a:t>
            </a:r>
          </a:p>
          <a:p>
            <a:pPr lvl="1"/>
            <a:r>
              <a:rPr lang="en-US" dirty="0"/>
              <a:t>What lead to these trends (good and bad)</a:t>
            </a:r>
          </a:p>
          <a:p>
            <a:r>
              <a:rPr lang="en-US" dirty="0"/>
              <a:t>Are you asking members why they are leaving?</a:t>
            </a:r>
          </a:p>
          <a:p>
            <a:pPr lvl="1"/>
            <a:r>
              <a:rPr lang="en-US" dirty="0"/>
              <a:t>Track this information and use it to inform your future plans</a:t>
            </a:r>
          </a:p>
          <a:p>
            <a:r>
              <a:rPr lang="en-US" dirty="0"/>
              <a:t>Going Forward </a:t>
            </a:r>
          </a:p>
          <a:p>
            <a:pPr lvl="1"/>
            <a:r>
              <a:rPr lang="en-US" dirty="0"/>
              <a:t>Identify tracking tools for this new process</a:t>
            </a:r>
          </a:p>
          <a:p>
            <a:pPr lvl="1"/>
            <a:r>
              <a:rPr lang="en-US" dirty="0"/>
              <a:t>How will you know it is working?</a:t>
            </a:r>
          </a:p>
        </p:txBody>
      </p:sp>
    </p:spTree>
    <p:extLst>
      <p:ext uri="{BB962C8B-B14F-4D97-AF65-F5344CB8AC3E}">
        <p14:creationId xmlns:p14="http://schemas.microsoft.com/office/powerpoint/2010/main" val="70535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83C6-B3FF-AAD3-22CD-78AA643FDD54}"/>
              </a:ext>
            </a:extLst>
          </p:cNvPr>
          <p:cNvSpPr>
            <a:spLocks noGrp="1"/>
          </p:cNvSpPr>
          <p:nvPr>
            <p:ph type="title"/>
          </p:nvPr>
        </p:nvSpPr>
        <p:spPr/>
        <p:txBody>
          <a:bodyPr/>
          <a:lstStyle/>
          <a:p>
            <a:r>
              <a:rPr lang="en-US" dirty="0"/>
              <a:t>When</a:t>
            </a:r>
          </a:p>
        </p:txBody>
      </p:sp>
      <p:sp>
        <p:nvSpPr>
          <p:cNvPr id="3" name="Slide Number Placeholder 2">
            <a:extLst>
              <a:ext uri="{FF2B5EF4-FFF2-40B4-BE49-F238E27FC236}">
                <a16:creationId xmlns:a16="http://schemas.microsoft.com/office/drawing/2014/main" id="{C332ED2A-612A-B59E-E478-C10DD03DF0FB}"/>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16</a:t>
            </a:fld>
            <a:endParaRPr lang="en-US"/>
          </a:p>
        </p:txBody>
      </p:sp>
      <p:sp>
        <p:nvSpPr>
          <p:cNvPr id="4" name="Content Placeholder 3">
            <a:extLst>
              <a:ext uri="{FF2B5EF4-FFF2-40B4-BE49-F238E27FC236}">
                <a16:creationId xmlns:a16="http://schemas.microsoft.com/office/drawing/2014/main" id="{C7CAB9DC-4783-F07A-C894-B3F261968C78}"/>
              </a:ext>
            </a:extLst>
          </p:cNvPr>
          <p:cNvSpPr>
            <a:spLocks noGrp="1"/>
          </p:cNvSpPr>
          <p:nvPr>
            <p:ph sz="quarter" idx="1"/>
          </p:nvPr>
        </p:nvSpPr>
        <p:spPr/>
        <p:txBody>
          <a:bodyPr/>
          <a:lstStyle/>
          <a:p>
            <a:r>
              <a:rPr lang="en-US" dirty="0"/>
              <a:t>Expiring</a:t>
            </a:r>
          </a:p>
          <a:p>
            <a:pPr lvl="1"/>
            <a:r>
              <a:rPr lang="en-US" dirty="0"/>
              <a:t>Before the membership has expired</a:t>
            </a:r>
          </a:p>
          <a:p>
            <a:pPr lvl="1"/>
            <a:r>
              <a:rPr lang="en-US" dirty="0"/>
              <a:t>1-2 months before</a:t>
            </a:r>
          </a:p>
          <a:p>
            <a:r>
              <a:rPr lang="en-US" dirty="0"/>
              <a:t>Expired</a:t>
            </a:r>
          </a:p>
          <a:p>
            <a:pPr lvl="1"/>
            <a:r>
              <a:rPr lang="en-US" dirty="0"/>
              <a:t>After the member has expired</a:t>
            </a:r>
          </a:p>
          <a:p>
            <a:pPr lvl="1"/>
            <a:r>
              <a:rPr lang="en-US" dirty="0"/>
              <a:t>1-2 months after expiring</a:t>
            </a:r>
          </a:p>
        </p:txBody>
      </p:sp>
    </p:spTree>
    <p:extLst>
      <p:ext uri="{BB962C8B-B14F-4D97-AF65-F5344CB8AC3E}">
        <p14:creationId xmlns:p14="http://schemas.microsoft.com/office/powerpoint/2010/main" val="65829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DF65-D226-D254-3543-DEBC5CB0BF19}"/>
              </a:ext>
            </a:extLst>
          </p:cNvPr>
          <p:cNvSpPr>
            <a:spLocks noGrp="1"/>
          </p:cNvSpPr>
          <p:nvPr>
            <p:ph type="title"/>
          </p:nvPr>
        </p:nvSpPr>
        <p:spPr/>
        <p:txBody>
          <a:bodyPr/>
          <a:lstStyle/>
          <a:p>
            <a:r>
              <a:rPr lang="en-US" dirty="0"/>
              <a:t>Who</a:t>
            </a:r>
          </a:p>
        </p:txBody>
      </p:sp>
      <p:sp>
        <p:nvSpPr>
          <p:cNvPr id="3" name="Slide Number Placeholder 2">
            <a:extLst>
              <a:ext uri="{FF2B5EF4-FFF2-40B4-BE49-F238E27FC236}">
                <a16:creationId xmlns:a16="http://schemas.microsoft.com/office/drawing/2014/main" id="{1F65D7EB-034A-DF03-F740-4348DE9047D9}"/>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17</a:t>
            </a:fld>
            <a:endParaRPr lang="en-US"/>
          </a:p>
        </p:txBody>
      </p:sp>
      <p:sp>
        <p:nvSpPr>
          <p:cNvPr id="4" name="Content Placeholder 3">
            <a:extLst>
              <a:ext uri="{FF2B5EF4-FFF2-40B4-BE49-F238E27FC236}">
                <a16:creationId xmlns:a16="http://schemas.microsoft.com/office/drawing/2014/main" id="{58B68B8A-1DED-0871-BFFF-0EC6029F9E1E}"/>
              </a:ext>
            </a:extLst>
          </p:cNvPr>
          <p:cNvSpPr>
            <a:spLocks noGrp="1"/>
          </p:cNvSpPr>
          <p:nvPr>
            <p:ph sz="quarter" idx="1"/>
          </p:nvPr>
        </p:nvSpPr>
        <p:spPr/>
        <p:txBody>
          <a:bodyPr/>
          <a:lstStyle/>
          <a:p>
            <a:r>
              <a:rPr lang="en-US" dirty="0"/>
              <a:t>Identify your renewal team members!</a:t>
            </a:r>
          </a:p>
          <a:p>
            <a:pPr lvl="1"/>
            <a:r>
              <a:rPr lang="en-US" dirty="0"/>
              <a:t>Board members</a:t>
            </a:r>
          </a:p>
          <a:p>
            <a:pPr lvl="1"/>
            <a:r>
              <a:rPr lang="en-US" dirty="0"/>
              <a:t>Membership committee</a:t>
            </a:r>
          </a:p>
          <a:p>
            <a:pPr lvl="1"/>
            <a:r>
              <a:rPr lang="en-US" dirty="0"/>
              <a:t>Membership chair</a:t>
            </a:r>
          </a:p>
          <a:p>
            <a:r>
              <a:rPr lang="en-US" dirty="0"/>
              <a:t>Pass along messages or members to CEC staff when</a:t>
            </a:r>
          </a:p>
          <a:p>
            <a:pPr lvl="1"/>
            <a:r>
              <a:rPr lang="en-US" dirty="0"/>
              <a:t>Members are frustrated with the greater organization</a:t>
            </a:r>
          </a:p>
          <a:p>
            <a:pPr lvl="1"/>
            <a:r>
              <a:rPr lang="en-US" dirty="0"/>
              <a:t>There are concerns about renewing/how to renew</a:t>
            </a:r>
          </a:p>
        </p:txBody>
      </p:sp>
    </p:spTree>
    <p:extLst>
      <p:ext uri="{BB962C8B-B14F-4D97-AF65-F5344CB8AC3E}">
        <p14:creationId xmlns:p14="http://schemas.microsoft.com/office/powerpoint/2010/main" val="42339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D76CF-4FE2-407D-BBDA-AA5C04E715B0}"/>
              </a:ext>
            </a:extLst>
          </p:cNvPr>
          <p:cNvSpPr>
            <a:spLocks noGrp="1"/>
          </p:cNvSpPr>
          <p:nvPr>
            <p:ph type="body" idx="1"/>
          </p:nvPr>
        </p:nvSpPr>
        <p:spPr>
          <a:xfrm>
            <a:off x="1086643" y="2592387"/>
            <a:ext cx="7123113" cy="1673225"/>
          </a:xfrm>
        </p:spPr>
        <p:txBody>
          <a:bodyPr/>
          <a:lstStyle/>
          <a:p>
            <a:r>
              <a:rPr lang="en-US" dirty="0"/>
              <a:t>What challenges do you see your Unit facing regarding renewal campaigns?</a:t>
            </a:r>
          </a:p>
        </p:txBody>
      </p:sp>
      <p:sp>
        <p:nvSpPr>
          <p:cNvPr id="3" name="Title 2">
            <a:extLst>
              <a:ext uri="{FF2B5EF4-FFF2-40B4-BE49-F238E27FC236}">
                <a16:creationId xmlns:a16="http://schemas.microsoft.com/office/drawing/2014/main" id="{C9924A7A-0B60-4424-8699-565E640856C9}"/>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DA77C0C8-5FD3-4833-9236-850236628BF8}"/>
              </a:ext>
            </a:extLst>
          </p:cNvPr>
          <p:cNvSpPr>
            <a:spLocks noGrp="1"/>
          </p:cNvSpPr>
          <p:nvPr>
            <p:ph type="sldNum" sz="quarter" idx="11"/>
          </p:nvPr>
        </p:nvSpPr>
        <p:spPr/>
        <p:txBody>
          <a:bodyPr/>
          <a:lstStyle/>
          <a:p>
            <a:fld id="{B18394EC-998F-4A75-A298-338FFE107B74}" type="slidenum">
              <a:rPr lang="en-US" smtClean="0"/>
              <a:pPr/>
              <a:t>18</a:t>
            </a:fld>
            <a:endParaRPr lang="en-US" dirty="0"/>
          </a:p>
        </p:txBody>
      </p:sp>
      <p:sp>
        <p:nvSpPr>
          <p:cNvPr id="5" name="Title 1">
            <a:extLst>
              <a:ext uri="{FF2B5EF4-FFF2-40B4-BE49-F238E27FC236}">
                <a16:creationId xmlns:a16="http://schemas.microsoft.com/office/drawing/2014/main" id="{BB9A0547-024A-474F-BB56-C9CF4934CE2B}"/>
              </a:ext>
            </a:extLst>
          </p:cNvPr>
          <p:cNvSpPr txBox="1">
            <a:spLocks/>
          </p:cNvSpPr>
          <p:nvPr/>
        </p:nvSpPr>
        <p:spPr>
          <a:xfrm>
            <a:off x="457200" y="228599"/>
            <a:ext cx="8382000" cy="903767"/>
          </a:xfrm>
          <a:prstGeom prst="rect">
            <a:avLst/>
          </a:prstGeom>
        </p:spPr>
        <p:txBody>
          <a:bodyPr vert="horz" anchor="ctr">
            <a:norm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r>
              <a:rPr lang="en-US" dirty="0">
                <a:solidFill>
                  <a:schemeClr val="tx2"/>
                </a:solidFill>
              </a:rPr>
              <a:t>How</a:t>
            </a:r>
          </a:p>
        </p:txBody>
      </p:sp>
    </p:spTree>
    <p:extLst>
      <p:ext uri="{BB962C8B-B14F-4D97-AF65-F5344CB8AC3E}">
        <p14:creationId xmlns:p14="http://schemas.microsoft.com/office/powerpoint/2010/main" val="230623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6CC4-E32A-441D-9459-6794E165D63E}"/>
              </a:ext>
            </a:extLst>
          </p:cNvPr>
          <p:cNvSpPr>
            <a:spLocks noGrp="1"/>
          </p:cNvSpPr>
          <p:nvPr>
            <p:ph type="title"/>
          </p:nvPr>
        </p:nvSpPr>
        <p:spPr>
          <a:xfrm>
            <a:off x="609600" y="228600"/>
            <a:ext cx="8153400" cy="990600"/>
          </a:xfrm>
        </p:spPr>
        <p:txBody>
          <a:bodyPr anchor="ctr">
            <a:normAutofit/>
          </a:bodyPr>
          <a:lstStyle/>
          <a:p>
            <a:r>
              <a:rPr lang="en-US" dirty="0"/>
              <a:t>Sample Renewal Letter</a:t>
            </a:r>
          </a:p>
        </p:txBody>
      </p:sp>
      <p:sp>
        <p:nvSpPr>
          <p:cNvPr id="4" name="Content Placeholder 3">
            <a:extLst>
              <a:ext uri="{FF2B5EF4-FFF2-40B4-BE49-F238E27FC236}">
                <a16:creationId xmlns:a16="http://schemas.microsoft.com/office/drawing/2014/main" id="{3AC89469-1358-49CF-BF0D-4CBC111B2B65}"/>
              </a:ext>
            </a:extLst>
          </p:cNvPr>
          <p:cNvSpPr>
            <a:spLocks noGrp="1"/>
          </p:cNvSpPr>
          <p:nvPr>
            <p:ph sz="quarter" idx="1"/>
          </p:nvPr>
        </p:nvSpPr>
        <p:spPr>
          <a:xfrm>
            <a:off x="228600" y="1589567"/>
            <a:ext cx="4572000" cy="4430233"/>
          </a:xfrm>
        </p:spPr>
        <p:txBody>
          <a:bodyPr>
            <a:normAutofit/>
          </a:bodyPr>
          <a:lstStyle/>
          <a:p>
            <a:pPr marL="0" indent="0">
              <a:lnSpc>
                <a:spcPct val="90000"/>
              </a:lnSpc>
              <a:buNone/>
            </a:pPr>
            <a:r>
              <a:rPr lang="en-US" sz="3600" dirty="0"/>
              <a:t>Let them know…</a:t>
            </a:r>
          </a:p>
          <a:p>
            <a:pPr>
              <a:lnSpc>
                <a:spcPct val="90000"/>
              </a:lnSpc>
            </a:pPr>
            <a:r>
              <a:rPr lang="en-US" sz="2800" dirty="0"/>
              <a:t>You know their name</a:t>
            </a:r>
          </a:p>
          <a:p>
            <a:pPr>
              <a:lnSpc>
                <a:spcPct val="90000"/>
              </a:lnSpc>
            </a:pPr>
            <a:r>
              <a:rPr lang="en-US" sz="2800" dirty="0"/>
              <a:t>The value they bring</a:t>
            </a:r>
          </a:p>
          <a:p>
            <a:pPr>
              <a:lnSpc>
                <a:spcPct val="90000"/>
              </a:lnSpc>
            </a:pPr>
            <a:r>
              <a:rPr lang="en-US" sz="2800" dirty="0"/>
              <a:t>Where you have seen them</a:t>
            </a:r>
          </a:p>
          <a:p>
            <a:pPr>
              <a:lnSpc>
                <a:spcPct val="90000"/>
              </a:lnSpc>
            </a:pPr>
            <a:r>
              <a:rPr lang="en-US" sz="2800" dirty="0"/>
              <a:t>Where you want to see them</a:t>
            </a:r>
          </a:p>
          <a:p>
            <a:pPr>
              <a:lnSpc>
                <a:spcPct val="90000"/>
              </a:lnSpc>
            </a:pPr>
            <a:r>
              <a:rPr lang="en-US" sz="2800" dirty="0"/>
              <a:t>Things to look forward to</a:t>
            </a:r>
          </a:p>
          <a:p>
            <a:pPr>
              <a:lnSpc>
                <a:spcPct val="90000"/>
              </a:lnSpc>
            </a:pPr>
            <a:r>
              <a:rPr lang="en-US" sz="2800" dirty="0"/>
              <a:t>Their membership expiration date</a:t>
            </a:r>
          </a:p>
          <a:p>
            <a:pPr>
              <a:lnSpc>
                <a:spcPct val="90000"/>
              </a:lnSpc>
            </a:pPr>
            <a:r>
              <a:rPr lang="en-US" sz="2800" dirty="0"/>
              <a:t>Where to renew</a:t>
            </a:r>
          </a:p>
        </p:txBody>
      </p:sp>
      <p:sp>
        <p:nvSpPr>
          <p:cNvPr id="5" name="Slide Number Placeholder 4">
            <a:extLst>
              <a:ext uri="{FF2B5EF4-FFF2-40B4-BE49-F238E27FC236}">
                <a16:creationId xmlns:a16="http://schemas.microsoft.com/office/drawing/2014/main" id="{BCFF415A-5E11-4915-883C-57F1A1337D1A}"/>
              </a:ext>
            </a:extLst>
          </p:cNvPr>
          <p:cNvSpPr>
            <a:spLocks noGrp="1"/>
          </p:cNvSpPr>
          <p:nvPr>
            <p:ph type="sldNum" sz="quarter" idx="16"/>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19</a:t>
            </a:fld>
            <a:endParaRPr lang="en-US" sz="1100"/>
          </a:p>
        </p:txBody>
      </p:sp>
      <p:pic>
        <p:nvPicPr>
          <p:cNvPr id="7" name="Content Placeholder 6">
            <a:extLst>
              <a:ext uri="{FF2B5EF4-FFF2-40B4-BE49-F238E27FC236}">
                <a16:creationId xmlns:a16="http://schemas.microsoft.com/office/drawing/2014/main" id="{60661A9F-A86B-5F54-C321-87AF86C85614}"/>
              </a:ext>
            </a:extLst>
          </p:cNvPr>
          <p:cNvPicPr>
            <a:picLocks noGrp="1" noChangeAspect="1"/>
          </p:cNvPicPr>
          <p:nvPr>
            <p:ph sz="quarter" idx="2"/>
          </p:nvPr>
        </p:nvPicPr>
        <p:blipFill>
          <a:blip r:embed="rId3"/>
          <a:stretch>
            <a:fillRect/>
          </a:stretch>
        </p:blipFill>
        <p:spPr>
          <a:xfrm>
            <a:off x="4703027" y="1665288"/>
            <a:ext cx="4127767" cy="4964112"/>
          </a:xfrm>
        </p:spPr>
      </p:pic>
    </p:spTree>
    <p:extLst>
      <p:ext uri="{BB962C8B-B14F-4D97-AF65-F5344CB8AC3E}">
        <p14:creationId xmlns:p14="http://schemas.microsoft.com/office/powerpoint/2010/main" val="327781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miling for the camera&#10;&#10;Description automatically generated with low confidence">
            <a:extLst>
              <a:ext uri="{FF2B5EF4-FFF2-40B4-BE49-F238E27FC236}">
                <a16:creationId xmlns:a16="http://schemas.microsoft.com/office/drawing/2014/main" id="{C180E081-A6AA-4EE4-9BAB-77E8A48834B3}"/>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16083"/>
          <a:stretch/>
        </p:blipFill>
        <p:spPr>
          <a:xfrm>
            <a:off x="1676400" y="1966524"/>
            <a:ext cx="2451722" cy="2743200"/>
          </a:xfrm>
        </p:spPr>
      </p:pic>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2</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1635751" y="4900014"/>
            <a:ext cx="2479796" cy="707886"/>
          </a:xfrm>
        </p:spPr>
        <p:txBody>
          <a:bodyPr>
            <a:normAutofit fontScale="92500" lnSpcReduction="10000"/>
          </a:bodyPr>
          <a:lstStyle/>
          <a:p>
            <a:pPr algn="ctr"/>
            <a:r>
              <a:rPr lang="en-US" dirty="0"/>
              <a:t>Luann Purcell, </a:t>
            </a:r>
          </a:p>
          <a:p>
            <a:pPr algn="ctr"/>
            <a:r>
              <a:rPr lang="en-US" dirty="0"/>
              <a:t>Unit Resource Advisor</a:t>
            </a:r>
          </a:p>
        </p:txBody>
      </p:sp>
      <p:sp>
        <p:nvSpPr>
          <p:cNvPr id="16" name="TextBox 15">
            <a:extLst>
              <a:ext uri="{FF2B5EF4-FFF2-40B4-BE49-F238E27FC236}">
                <a16:creationId xmlns:a16="http://schemas.microsoft.com/office/drawing/2014/main" id="{2A02750A-63B0-44C5-958D-0DEDDF404DB4}"/>
              </a:ext>
            </a:extLst>
          </p:cNvPr>
          <p:cNvSpPr txBox="1"/>
          <p:nvPr/>
        </p:nvSpPr>
        <p:spPr>
          <a:xfrm>
            <a:off x="533400" y="304800"/>
            <a:ext cx="6172200" cy="707886"/>
          </a:xfrm>
          <a:prstGeom prst="rect">
            <a:avLst/>
          </a:prstGeom>
          <a:noFill/>
        </p:spPr>
        <p:txBody>
          <a:bodyPr wrap="square">
            <a:spAutoFit/>
          </a:bodyPr>
          <a:lstStyle/>
          <a:p>
            <a:r>
              <a:rPr lang="en-US" sz="4000" dirty="0">
                <a:solidFill>
                  <a:srgbClr val="063772"/>
                </a:solidFill>
              </a:rPr>
              <a:t>Welcome</a:t>
            </a:r>
          </a:p>
        </p:txBody>
      </p:sp>
      <p:sp>
        <p:nvSpPr>
          <p:cNvPr id="11" name="Text Placeholder 6">
            <a:extLst>
              <a:ext uri="{FF2B5EF4-FFF2-40B4-BE49-F238E27FC236}">
                <a16:creationId xmlns:a16="http://schemas.microsoft.com/office/drawing/2014/main" id="{C579D539-F633-4373-B789-1025D92CDBAE}"/>
              </a:ext>
            </a:extLst>
          </p:cNvPr>
          <p:cNvSpPr txBox="1">
            <a:spLocks/>
          </p:cNvSpPr>
          <p:nvPr/>
        </p:nvSpPr>
        <p:spPr>
          <a:xfrm>
            <a:off x="5479739" y="4895880"/>
            <a:ext cx="2451722" cy="1005276"/>
          </a:xfrm>
          <a:prstGeom prst="rect">
            <a:avLst/>
          </a:prstGeom>
          <a:solidFill>
            <a:srgbClr val="063772"/>
          </a:solid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dirty="0">
                <a:solidFill>
                  <a:schemeClr val="bg1"/>
                </a:solidFill>
                <a:ea typeface="Calibri" panose="020F0502020204030204" pitchFamily="34" charset="0"/>
              </a:rPr>
              <a:t>Danielle Wieczorek,</a:t>
            </a:r>
          </a:p>
          <a:p>
            <a:pPr algn="ctr">
              <a:spcBef>
                <a:spcPts val="0"/>
              </a:spcBef>
            </a:pPr>
            <a:r>
              <a:rPr lang="en-US" dirty="0"/>
              <a:t>CEC Component Services Manager</a:t>
            </a:r>
          </a:p>
        </p:txBody>
      </p:sp>
      <p:pic>
        <p:nvPicPr>
          <p:cNvPr id="13" name="Picture 12">
            <a:extLst>
              <a:ext uri="{FF2B5EF4-FFF2-40B4-BE49-F238E27FC236}">
                <a16:creationId xmlns:a16="http://schemas.microsoft.com/office/drawing/2014/main" id="{B98CE2F2-2EE5-DC51-F69D-7258FE353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7" r="917" b="28889"/>
          <a:stretch/>
        </p:blipFill>
        <p:spPr>
          <a:xfrm>
            <a:off x="5479739" y="1966524"/>
            <a:ext cx="2451722" cy="2743200"/>
          </a:xfrm>
          <a:prstGeom prst="rect">
            <a:avLst/>
          </a:prstGeom>
        </p:spPr>
      </p:pic>
    </p:spTree>
    <p:extLst>
      <p:ext uri="{BB962C8B-B14F-4D97-AF65-F5344CB8AC3E}">
        <p14:creationId xmlns:p14="http://schemas.microsoft.com/office/powerpoint/2010/main" val="377933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911D-AFB5-C2EC-AA36-A0281BFE792E}"/>
              </a:ext>
            </a:extLst>
          </p:cNvPr>
          <p:cNvSpPr>
            <a:spLocks noGrp="1"/>
          </p:cNvSpPr>
          <p:nvPr>
            <p:ph type="title"/>
          </p:nvPr>
        </p:nvSpPr>
        <p:spPr/>
        <p:txBody>
          <a:bodyPr/>
          <a:lstStyle/>
          <a:p>
            <a:r>
              <a:rPr lang="en-US" dirty="0"/>
              <a:t>Tips</a:t>
            </a:r>
          </a:p>
        </p:txBody>
      </p:sp>
      <p:sp>
        <p:nvSpPr>
          <p:cNvPr id="3" name="Slide Number Placeholder 2">
            <a:extLst>
              <a:ext uri="{FF2B5EF4-FFF2-40B4-BE49-F238E27FC236}">
                <a16:creationId xmlns:a16="http://schemas.microsoft.com/office/drawing/2014/main" id="{A422CDFE-417A-25A8-8159-A044BD775D3D}"/>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20</a:t>
            </a:fld>
            <a:endParaRPr lang="en-US"/>
          </a:p>
        </p:txBody>
      </p:sp>
      <p:sp>
        <p:nvSpPr>
          <p:cNvPr id="4" name="Content Placeholder 3">
            <a:extLst>
              <a:ext uri="{FF2B5EF4-FFF2-40B4-BE49-F238E27FC236}">
                <a16:creationId xmlns:a16="http://schemas.microsoft.com/office/drawing/2014/main" id="{DCF65A0A-E1B9-FE6E-EC68-A60FD2A06A1A}"/>
              </a:ext>
            </a:extLst>
          </p:cNvPr>
          <p:cNvSpPr>
            <a:spLocks noGrp="1"/>
          </p:cNvSpPr>
          <p:nvPr>
            <p:ph sz="quarter" idx="1"/>
          </p:nvPr>
        </p:nvSpPr>
        <p:spPr/>
        <p:txBody>
          <a:bodyPr>
            <a:normAutofit lnSpcReduction="10000"/>
          </a:bodyPr>
          <a:lstStyle/>
          <a:p>
            <a:r>
              <a:rPr lang="en-US" dirty="0"/>
              <a:t>Personalize</a:t>
            </a:r>
          </a:p>
          <a:p>
            <a:r>
              <a:rPr lang="en-US" dirty="0"/>
              <a:t>Make it conversational in nature</a:t>
            </a:r>
          </a:p>
          <a:p>
            <a:r>
              <a:rPr lang="en-US" dirty="0"/>
              <a:t>Be direct regarding their expiring membership</a:t>
            </a:r>
          </a:p>
          <a:p>
            <a:r>
              <a:rPr lang="en-US" dirty="0"/>
              <a:t>Ask them about how membership is/has benefitted them</a:t>
            </a:r>
          </a:p>
          <a:p>
            <a:r>
              <a:rPr lang="en-US" dirty="0"/>
              <a:t>Link (or offer to share) membership renewal link</a:t>
            </a:r>
          </a:p>
          <a:p>
            <a:r>
              <a:rPr lang="en-US" dirty="0"/>
              <a:t>Include contact information (for you and CEC)</a:t>
            </a:r>
          </a:p>
          <a:p>
            <a:r>
              <a:rPr lang="en-US" dirty="0"/>
              <a:t>Be smart about the subject line!</a:t>
            </a:r>
          </a:p>
          <a:p>
            <a:r>
              <a:rPr lang="en-US" dirty="0"/>
              <a:t>Have chapters? Partner with them!</a:t>
            </a:r>
          </a:p>
        </p:txBody>
      </p:sp>
    </p:spTree>
    <p:extLst>
      <p:ext uri="{BB962C8B-B14F-4D97-AF65-F5344CB8AC3E}">
        <p14:creationId xmlns:p14="http://schemas.microsoft.com/office/powerpoint/2010/main" val="207511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CB9E-5635-4019-9FF5-745BE8B88289}"/>
              </a:ext>
            </a:extLst>
          </p:cNvPr>
          <p:cNvSpPr>
            <a:spLocks noGrp="1"/>
          </p:cNvSpPr>
          <p:nvPr>
            <p:ph type="title"/>
          </p:nvPr>
        </p:nvSpPr>
        <p:spPr/>
        <p:txBody>
          <a:bodyPr/>
          <a:lstStyle/>
          <a:p>
            <a:r>
              <a:rPr lang="en-US" dirty="0"/>
              <a:t>Navigating Disgruntled Members</a:t>
            </a:r>
          </a:p>
        </p:txBody>
      </p:sp>
      <p:sp>
        <p:nvSpPr>
          <p:cNvPr id="3" name="Slide Number Placeholder 2">
            <a:extLst>
              <a:ext uri="{FF2B5EF4-FFF2-40B4-BE49-F238E27FC236}">
                <a16:creationId xmlns:a16="http://schemas.microsoft.com/office/drawing/2014/main" id="{3858843C-905D-4F96-91E4-9A8AF8D074A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21</a:t>
            </a:fld>
            <a:endParaRPr lang="en-US"/>
          </a:p>
        </p:txBody>
      </p:sp>
      <p:sp>
        <p:nvSpPr>
          <p:cNvPr id="4" name="Content Placeholder 3">
            <a:extLst>
              <a:ext uri="{FF2B5EF4-FFF2-40B4-BE49-F238E27FC236}">
                <a16:creationId xmlns:a16="http://schemas.microsoft.com/office/drawing/2014/main" id="{1E1D154A-8028-4792-AC79-55EFD74EDBEF}"/>
              </a:ext>
            </a:extLst>
          </p:cNvPr>
          <p:cNvSpPr>
            <a:spLocks noGrp="1"/>
          </p:cNvSpPr>
          <p:nvPr>
            <p:ph sz="quarter" idx="1"/>
          </p:nvPr>
        </p:nvSpPr>
        <p:spPr/>
        <p:txBody>
          <a:bodyPr>
            <a:normAutofit/>
          </a:bodyPr>
          <a:lstStyle/>
          <a:p>
            <a:r>
              <a:rPr lang="en-US" dirty="0"/>
              <a:t>Who to connect them with</a:t>
            </a:r>
          </a:p>
          <a:p>
            <a:pPr lvl="1"/>
            <a:r>
              <a:rPr lang="en-US" dirty="0">
                <a:hlinkClick r:id="rId3"/>
              </a:rPr>
              <a:t>service@exceptionalchildren.org</a:t>
            </a:r>
            <a:endParaRPr lang="en-US" dirty="0"/>
          </a:p>
          <a:p>
            <a:pPr lvl="1"/>
            <a:r>
              <a:rPr lang="en-US" dirty="0"/>
              <a:t>(888) 232-7733 or (703) 620-3660</a:t>
            </a:r>
          </a:p>
          <a:p>
            <a:pPr lvl="1"/>
            <a:r>
              <a:rPr lang="en-US" dirty="0"/>
              <a:t>Live Chat</a:t>
            </a:r>
          </a:p>
          <a:p>
            <a:r>
              <a:rPr lang="en-US" dirty="0"/>
              <a:t>Knowing the difference between:</a:t>
            </a:r>
          </a:p>
          <a:p>
            <a:pPr lvl="1"/>
            <a:r>
              <a:rPr lang="en-US" dirty="0"/>
              <a:t>Unit offerings</a:t>
            </a:r>
          </a:p>
          <a:p>
            <a:pPr lvl="1"/>
            <a:r>
              <a:rPr lang="en-US" dirty="0"/>
              <a:t>CEC offerings</a:t>
            </a:r>
          </a:p>
          <a:p>
            <a:pPr lvl="1"/>
            <a:r>
              <a:rPr lang="en-US" dirty="0"/>
              <a:t>Division/Sub-division offerings</a:t>
            </a:r>
          </a:p>
          <a:p>
            <a:pPr lvl="1"/>
            <a:r>
              <a:rPr lang="en-US" dirty="0"/>
              <a:t>Chapter offerings </a:t>
            </a:r>
          </a:p>
        </p:txBody>
      </p:sp>
    </p:spTree>
    <p:extLst>
      <p:ext uri="{BB962C8B-B14F-4D97-AF65-F5344CB8AC3E}">
        <p14:creationId xmlns:p14="http://schemas.microsoft.com/office/powerpoint/2010/main" val="83507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F903C-5D19-F1E2-E3FA-57D717360A83}"/>
              </a:ext>
            </a:extLst>
          </p:cNvPr>
          <p:cNvSpPr>
            <a:spLocks noGrp="1"/>
          </p:cNvSpPr>
          <p:nvPr>
            <p:ph type="body" idx="1"/>
          </p:nvPr>
        </p:nvSpPr>
        <p:spPr/>
        <p:txBody>
          <a:bodyPr/>
          <a:lstStyle/>
          <a:p>
            <a:r>
              <a:rPr lang="en-US" dirty="0"/>
              <a:t>What ideas do you have for your Unit’s renewal campaigns?</a:t>
            </a:r>
          </a:p>
        </p:txBody>
      </p:sp>
      <p:sp>
        <p:nvSpPr>
          <p:cNvPr id="3" name="Title 2">
            <a:extLst>
              <a:ext uri="{FF2B5EF4-FFF2-40B4-BE49-F238E27FC236}">
                <a16:creationId xmlns:a16="http://schemas.microsoft.com/office/drawing/2014/main" id="{8145F229-14AE-52E7-1E9A-D1A911BFA677}"/>
              </a:ext>
            </a:extLst>
          </p:cNvPr>
          <p:cNvSpPr>
            <a:spLocks noGrp="1"/>
          </p:cNvSpPr>
          <p:nvPr>
            <p:ph type="title"/>
          </p:nvPr>
        </p:nvSpPr>
        <p:spPr/>
        <p:txBody>
          <a:bodyPr/>
          <a:lstStyle/>
          <a:p>
            <a:r>
              <a:rPr lang="en-US" dirty="0"/>
              <a:t>Closing Discussion</a:t>
            </a:r>
          </a:p>
        </p:txBody>
      </p:sp>
      <p:sp>
        <p:nvSpPr>
          <p:cNvPr id="4" name="Slide Number Placeholder 3">
            <a:extLst>
              <a:ext uri="{FF2B5EF4-FFF2-40B4-BE49-F238E27FC236}">
                <a16:creationId xmlns:a16="http://schemas.microsoft.com/office/drawing/2014/main" id="{638BCFCB-66BC-0357-8AC3-A35B54F9FFAC}"/>
              </a:ext>
            </a:extLst>
          </p:cNvPr>
          <p:cNvSpPr>
            <a:spLocks noGrp="1"/>
          </p:cNvSpPr>
          <p:nvPr>
            <p:ph type="sldNum" sz="quarter" idx="11"/>
          </p:nvPr>
        </p:nvSpPr>
        <p:spPr/>
        <p:txBody>
          <a:bodyPr/>
          <a:lstStyle/>
          <a:p>
            <a:fld id="{B18394EC-998F-4A75-A298-338FFE107B74}" type="slidenum">
              <a:rPr lang="en-US" smtClean="0"/>
              <a:pPr/>
              <a:t>22</a:t>
            </a:fld>
            <a:endParaRPr lang="en-US" dirty="0"/>
          </a:p>
        </p:txBody>
      </p:sp>
    </p:spTree>
    <p:extLst>
      <p:ext uri="{BB962C8B-B14F-4D97-AF65-F5344CB8AC3E}">
        <p14:creationId xmlns:p14="http://schemas.microsoft.com/office/powerpoint/2010/main" val="326849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DA77-5E12-0A29-AF44-4DCAD800C2E8}"/>
              </a:ext>
            </a:extLst>
          </p:cNvPr>
          <p:cNvSpPr>
            <a:spLocks noGrp="1"/>
          </p:cNvSpPr>
          <p:nvPr>
            <p:ph type="title"/>
          </p:nvPr>
        </p:nvSpPr>
        <p:spPr/>
        <p:txBody>
          <a:bodyPr>
            <a:normAutofit/>
          </a:bodyPr>
          <a:lstStyle/>
          <a:p>
            <a:r>
              <a:rPr lang="en-US" dirty="0"/>
              <a:t>A CEC Second: </a:t>
            </a:r>
            <a:r>
              <a:rPr lang="en-US" b="1" i="1" dirty="0"/>
              <a:t>PRESALE!</a:t>
            </a:r>
            <a:endParaRPr lang="en-US" dirty="0"/>
          </a:p>
        </p:txBody>
      </p:sp>
      <p:pic>
        <p:nvPicPr>
          <p:cNvPr id="7" name="Content Placeholder 6">
            <a:extLst>
              <a:ext uri="{FF2B5EF4-FFF2-40B4-BE49-F238E27FC236}">
                <a16:creationId xmlns:a16="http://schemas.microsoft.com/office/drawing/2014/main" id="{5573BF27-8C61-1222-FE6D-4549F090E6DC}"/>
              </a:ext>
            </a:extLst>
          </p:cNvPr>
          <p:cNvPicPr>
            <a:picLocks noGrp="1" noChangeAspect="1"/>
          </p:cNvPicPr>
          <p:nvPr>
            <p:ph sz="quarter" idx="1"/>
          </p:nvPr>
        </p:nvPicPr>
        <p:blipFill>
          <a:blip r:embed="rId3"/>
          <a:stretch>
            <a:fillRect/>
          </a:stretch>
        </p:blipFill>
        <p:spPr>
          <a:xfrm>
            <a:off x="266700" y="1609445"/>
            <a:ext cx="3198592" cy="4572000"/>
          </a:xfrm>
        </p:spPr>
      </p:pic>
      <p:sp>
        <p:nvSpPr>
          <p:cNvPr id="4" name="Content Placeholder 3">
            <a:extLst>
              <a:ext uri="{FF2B5EF4-FFF2-40B4-BE49-F238E27FC236}">
                <a16:creationId xmlns:a16="http://schemas.microsoft.com/office/drawing/2014/main" id="{2FA468CA-F488-E5DD-4B7D-31C62CFBA46D}"/>
              </a:ext>
            </a:extLst>
          </p:cNvPr>
          <p:cNvSpPr>
            <a:spLocks noGrp="1"/>
          </p:cNvSpPr>
          <p:nvPr>
            <p:ph sz="quarter" idx="2"/>
          </p:nvPr>
        </p:nvSpPr>
        <p:spPr>
          <a:xfrm>
            <a:off x="3727599" y="1635254"/>
            <a:ext cx="5264001" cy="4841745"/>
          </a:xfrm>
        </p:spPr>
        <p:txBody>
          <a:bodyPr>
            <a:normAutofit fontScale="70000" lnSpcReduction="20000"/>
          </a:bodyPr>
          <a:lstStyle/>
          <a:p>
            <a:pPr marL="0" indent="0">
              <a:buNone/>
            </a:pPr>
            <a:r>
              <a:rPr lang="en-US" sz="4000" b="1" i="1" dirty="0"/>
              <a:t>The Mixtape Volume 1: Culturally Sustaining Practices Within MTSS Featuring the Everlasting Mission of Student Engagement</a:t>
            </a:r>
          </a:p>
          <a:p>
            <a:r>
              <a:rPr lang="en-US" dirty="0"/>
              <a:t>Expected Release: Fall 2022</a:t>
            </a:r>
          </a:p>
          <a:p>
            <a:r>
              <a:rPr lang="en-US" dirty="0"/>
              <a:t>Intended audiences:</a:t>
            </a:r>
          </a:p>
          <a:p>
            <a:pPr lvl="1"/>
            <a:r>
              <a:rPr lang="en-US" dirty="0"/>
              <a:t>postsecondary institution faculty members, researchers, administrators</a:t>
            </a:r>
          </a:p>
          <a:p>
            <a:pPr lvl="1"/>
            <a:r>
              <a:rPr lang="en-US" dirty="0"/>
              <a:t> General and special education teachers</a:t>
            </a:r>
          </a:p>
          <a:p>
            <a:pPr lvl="1"/>
            <a:r>
              <a:rPr lang="en-US" dirty="0"/>
              <a:t>Parents</a:t>
            </a:r>
          </a:p>
          <a:p>
            <a:pPr lvl="1"/>
            <a:r>
              <a:rPr lang="en-US" dirty="0"/>
              <a:t>Others who work with youth with exceptionalities in the United States and globally. </a:t>
            </a:r>
          </a:p>
          <a:p>
            <a:pPr marL="45720" indent="0">
              <a:buNone/>
            </a:pPr>
            <a:r>
              <a:rPr lang="en-US" dirty="0"/>
              <a:t>#P6362 / ISBN Number: 978-0-86586-560-0</a:t>
            </a:r>
          </a:p>
          <a:p>
            <a:pPr marL="45720" indent="0">
              <a:buNone/>
            </a:pPr>
            <a:r>
              <a:rPr lang="en-US" b="1" dirty="0"/>
              <a:t>Presale Member Price: $34.95 (23% off)</a:t>
            </a:r>
          </a:p>
        </p:txBody>
      </p:sp>
      <p:sp>
        <p:nvSpPr>
          <p:cNvPr id="5" name="Slide Number Placeholder 4">
            <a:extLst>
              <a:ext uri="{FF2B5EF4-FFF2-40B4-BE49-F238E27FC236}">
                <a16:creationId xmlns:a16="http://schemas.microsoft.com/office/drawing/2014/main" id="{270CC0CF-FEBB-5E6B-D0CA-27DDAE37E2E8}"/>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23</a:t>
            </a:fld>
            <a:endParaRPr lang="en-US"/>
          </a:p>
        </p:txBody>
      </p:sp>
    </p:spTree>
    <p:extLst>
      <p:ext uri="{BB962C8B-B14F-4D97-AF65-F5344CB8AC3E}">
        <p14:creationId xmlns:p14="http://schemas.microsoft.com/office/powerpoint/2010/main" val="3851680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1638300" y="1707296"/>
            <a:ext cx="5867400" cy="3068955"/>
          </a:xfrm>
        </p:spPr>
        <p:txBody>
          <a:bodyPr>
            <a:normAutofit/>
          </a:bodyPr>
          <a:lstStyle/>
          <a:p>
            <a:pPr marL="0" indent="0" algn="ctr">
              <a:buNone/>
            </a:pPr>
            <a:r>
              <a:rPr lang="en-US" dirty="0"/>
              <a:t>Thanks for all you do!</a:t>
            </a:r>
          </a:p>
          <a:p>
            <a:pPr marL="0" indent="0" algn="ctr">
              <a:buNone/>
            </a:pPr>
            <a:r>
              <a:rPr lang="en-US" b="1" dirty="0"/>
              <a:t>We are here to help!</a:t>
            </a:r>
          </a:p>
          <a:p>
            <a:pPr marL="0" indent="0">
              <a:buNone/>
            </a:pPr>
            <a:r>
              <a:rPr lang="en-US" sz="2400" dirty="0"/>
              <a:t>Danielle: </a:t>
            </a:r>
            <a:r>
              <a:rPr lang="en-US" sz="2400" b="0" i="0" u="none" strike="noStrike" dirty="0">
                <a:effectLst/>
                <a:hlinkClick r:id="rId3"/>
              </a:rPr>
              <a:t>dwieczorek@exceptionalchildren.org</a:t>
            </a:r>
            <a:endParaRPr lang="en-US" sz="2400" b="0" i="0" u="none" strike="noStrike" dirty="0">
              <a:effectLst/>
            </a:endParaRPr>
          </a:p>
          <a:p>
            <a:pPr marL="0" indent="0">
              <a:buNone/>
            </a:pPr>
            <a:r>
              <a:rPr lang="en-US" sz="2400" dirty="0"/>
              <a:t>Luann: </a:t>
            </a:r>
            <a:r>
              <a:rPr lang="en-US" sz="2400" b="0" i="0" u="none" strike="noStrike" dirty="0">
                <a:effectLst/>
                <a:hlinkClick r:id="rId4"/>
              </a:rPr>
              <a:t>luannpurcell@gmail.com</a:t>
            </a:r>
            <a:endParaRPr lang="en-US" sz="2400" b="0" i="0" u="none" strike="noStrike" dirty="0">
              <a:effectLst/>
            </a:endParaRPr>
          </a:p>
          <a:p>
            <a:pPr marL="0" indent="0">
              <a:buNone/>
            </a:pPr>
            <a:r>
              <a:rPr lang="en-US" sz="2200" dirty="0"/>
              <a:t>Brannan: </a:t>
            </a:r>
            <a:r>
              <a:rPr lang="en-US" sz="2200" dirty="0">
                <a:hlinkClick r:id="rId5"/>
              </a:rPr>
              <a:t>bmeyers@exceptionalchildren.org</a:t>
            </a:r>
            <a:r>
              <a:rPr lang="en-US" sz="2200" dirty="0"/>
              <a:t> </a:t>
            </a: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6"/>
          <a:stretch>
            <a:fillRect/>
          </a:stretch>
        </p:blipFill>
        <p:spPr>
          <a:xfrm>
            <a:off x="6131784" y="4414241"/>
            <a:ext cx="1703837" cy="170021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60CF4889-0477-4BC0-AAA9-F407E37E7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4414241"/>
            <a:ext cx="2554963" cy="1700212"/>
          </a:xfrm>
          <a:prstGeom prst="rect">
            <a:avLst/>
          </a:prstGeom>
        </p:spPr>
      </p:pic>
      <p:sp>
        <p:nvSpPr>
          <p:cNvPr id="9" name="TextBox 8">
            <a:extLst>
              <a:ext uri="{FF2B5EF4-FFF2-40B4-BE49-F238E27FC236}">
                <a16:creationId xmlns:a16="http://schemas.microsoft.com/office/drawing/2014/main" id="{45D7A78D-5D76-4F6F-9D19-EF0C3747020A}"/>
              </a:ext>
            </a:extLst>
          </p:cNvPr>
          <p:cNvSpPr txBox="1"/>
          <p:nvPr/>
        </p:nvSpPr>
        <p:spPr>
          <a:xfrm>
            <a:off x="3390615" y="5150704"/>
            <a:ext cx="2362770" cy="369332"/>
          </a:xfrm>
          <a:prstGeom prst="rect">
            <a:avLst/>
          </a:prstGeom>
          <a:noFill/>
        </p:spPr>
        <p:txBody>
          <a:bodyPr wrap="square">
            <a:spAutoFit/>
          </a:bodyPr>
          <a:lstStyle/>
          <a:p>
            <a:r>
              <a:rPr lang="en-US" dirty="0"/>
              <a:t>https://bit.ly/3Jh1MXB</a:t>
            </a:r>
          </a:p>
        </p:txBody>
      </p:sp>
    </p:spTree>
    <p:extLst>
      <p:ext uri="{BB962C8B-B14F-4D97-AF65-F5344CB8AC3E}">
        <p14:creationId xmlns:p14="http://schemas.microsoft.com/office/powerpoint/2010/main" val="345427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3</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2286000" y="1600200"/>
            <a:ext cx="3886200" cy="640080"/>
          </a:xfrm>
        </p:spPr>
        <p:txBody>
          <a:bodyPr>
            <a:normAutofit fontScale="85000" lnSpcReduction="20000"/>
          </a:bodyPr>
          <a:lstStyle/>
          <a:p>
            <a:pPr algn="ctr"/>
            <a:r>
              <a:rPr lang="de-DE" b="1" i="0" dirty="0">
                <a:solidFill>
                  <a:schemeClr val="bg1"/>
                </a:solidFill>
                <a:effectLst/>
                <a:latin typeface="Avenir-Book"/>
              </a:rPr>
              <a:t>Danielle M. Kovach, Ed.D</a:t>
            </a:r>
            <a:r>
              <a:rPr lang="de-DE" b="1" i="0" dirty="0">
                <a:solidFill>
                  <a:srgbClr val="363636"/>
                </a:solidFill>
                <a:effectLst/>
                <a:latin typeface="Avenir-Book"/>
              </a:rPr>
              <a:t>.</a:t>
            </a:r>
            <a:r>
              <a:rPr lang="en-US" dirty="0"/>
              <a:t>, </a:t>
            </a:r>
          </a:p>
          <a:p>
            <a:pPr algn="ctr"/>
            <a:r>
              <a:rPr lang="en-US" dirty="0"/>
              <a:t>CEC President</a:t>
            </a:r>
          </a:p>
        </p:txBody>
      </p:sp>
      <p:sp>
        <p:nvSpPr>
          <p:cNvPr id="16" name="TextBox 15">
            <a:extLst>
              <a:ext uri="{FF2B5EF4-FFF2-40B4-BE49-F238E27FC236}">
                <a16:creationId xmlns:a16="http://schemas.microsoft.com/office/drawing/2014/main" id="{2A02750A-63B0-44C5-958D-0DEDDF404DB4}"/>
              </a:ext>
            </a:extLst>
          </p:cNvPr>
          <p:cNvSpPr txBox="1"/>
          <p:nvPr/>
        </p:nvSpPr>
        <p:spPr>
          <a:xfrm>
            <a:off x="533400" y="304800"/>
            <a:ext cx="6172200" cy="707886"/>
          </a:xfrm>
          <a:prstGeom prst="rect">
            <a:avLst/>
          </a:prstGeom>
          <a:noFill/>
        </p:spPr>
        <p:txBody>
          <a:bodyPr wrap="square">
            <a:spAutoFit/>
          </a:bodyPr>
          <a:lstStyle/>
          <a:p>
            <a:r>
              <a:rPr lang="en-US" sz="4000" dirty="0">
                <a:solidFill>
                  <a:srgbClr val="063772"/>
                </a:solidFill>
              </a:rPr>
              <a:t>Welcome</a:t>
            </a:r>
          </a:p>
        </p:txBody>
      </p:sp>
      <p:pic>
        <p:nvPicPr>
          <p:cNvPr id="8" name="Content Placeholder 7" descr="A close-up of a person smiling&#10;&#10;Description automatically generated">
            <a:extLst>
              <a:ext uri="{FF2B5EF4-FFF2-40B4-BE49-F238E27FC236}">
                <a16:creationId xmlns:a16="http://schemas.microsoft.com/office/drawing/2014/main" id="{4F41865E-AF24-4BBF-8B8D-7F25596B167B}"/>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2743200" y="2438400"/>
            <a:ext cx="2865120" cy="3581400"/>
          </a:xfrm>
        </p:spPr>
      </p:pic>
    </p:spTree>
    <p:extLst>
      <p:ext uri="{BB962C8B-B14F-4D97-AF65-F5344CB8AC3E}">
        <p14:creationId xmlns:p14="http://schemas.microsoft.com/office/powerpoint/2010/main" val="52390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2C9-7748-4721-B8F7-CCB4D89523FE}"/>
              </a:ext>
            </a:extLst>
          </p:cNvPr>
          <p:cNvSpPr>
            <a:spLocks noGrp="1"/>
          </p:cNvSpPr>
          <p:nvPr>
            <p:ph type="title"/>
          </p:nvPr>
        </p:nvSpPr>
        <p:spPr>
          <a:xfrm>
            <a:off x="457200" y="1691271"/>
            <a:ext cx="8058150" cy="707887"/>
          </a:xfrm>
        </p:spPr>
        <p:txBody>
          <a:bodyPr>
            <a:normAutofit fontScale="90000"/>
          </a:bodyPr>
          <a:lstStyle/>
          <a:p>
            <a:pPr algn="ctr"/>
            <a:r>
              <a:rPr lang="en-US" dirty="0"/>
              <a:t>Please enter the following in the chat:</a:t>
            </a:r>
          </a:p>
        </p:txBody>
      </p:sp>
      <p:sp>
        <p:nvSpPr>
          <p:cNvPr id="3" name="Content Placeholder 2">
            <a:extLst>
              <a:ext uri="{FF2B5EF4-FFF2-40B4-BE49-F238E27FC236}">
                <a16:creationId xmlns:a16="http://schemas.microsoft.com/office/drawing/2014/main" id="{8683D80B-4675-452B-AD53-E689716C145F}"/>
              </a:ext>
            </a:extLst>
          </p:cNvPr>
          <p:cNvSpPr>
            <a:spLocks noGrp="1"/>
          </p:cNvSpPr>
          <p:nvPr>
            <p:ph sz="half" idx="1"/>
          </p:nvPr>
        </p:nvSpPr>
        <p:spPr>
          <a:xfrm>
            <a:off x="628650" y="2430388"/>
            <a:ext cx="8058150" cy="3263504"/>
          </a:xfrm>
        </p:spPr>
        <p:txBody>
          <a:bodyPr/>
          <a:lstStyle/>
          <a:p>
            <a:r>
              <a:rPr lang="en-US" dirty="0"/>
              <a:t>Unit</a:t>
            </a:r>
          </a:p>
          <a:p>
            <a:r>
              <a:rPr lang="en-US" dirty="0"/>
              <a:t>Name</a:t>
            </a:r>
          </a:p>
          <a:p>
            <a:r>
              <a:rPr lang="en-US" dirty="0"/>
              <a:t>Office/role with Unit</a:t>
            </a:r>
          </a:p>
          <a:p>
            <a:r>
              <a:rPr lang="en-US" dirty="0"/>
              <a:t>How long have you been in leadership with this Unit</a:t>
            </a:r>
          </a:p>
        </p:txBody>
      </p:sp>
      <p:sp>
        <p:nvSpPr>
          <p:cNvPr id="5" name="TextBox 4">
            <a:extLst>
              <a:ext uri="{FF2B5EF4-FFF2-40B4-BE49-F238E27FC236}">
                <a16:creationId xmlns:a16="http://schemas.microsoft.com/office/drawing/2014/main" id="{3F519015-51B4-4884-9133-0462FB1214AA}"/>
              </a:ext>
            </a:extLst>
          </p:cNvPr>
          <p:cNvSpPr txBox="1"/>
          <p:nvPr/>
        </p:nvSpPr>
        <p:spPr>
          <a:xfrm>
            <a:off x="533400" y="304800"/>
            <a:ext cx="6172200" cy="707886"/>
          </a:xfrm>
          <a:prstGeom prst="rect">
            <a:avLst/>
          </a:prstGeom>
          <a:noFill/>
        </p:spPr>
        <p:txBody>
          <a:bodyPr wrap="square">
            <a:spAutoFit/>
          </a:bodyPr>
          <a:lstStyle/>
          <a:p>
            <a:r>
              <a:rPr lang="en-US" sz="4000" dirty="0">
                <a:solidFill>
                  <a:srgbClr val="063772"/>
                </a:solidFill>
              </a:rPr>
              <a:t>Let us know you’re here!</a:t>
            </a:r>
          </a:p>
        </p:txBody>
      </p:sp>
    </p:spTree>
    <p:extLst>
      <p:ext uri="{BB962C8B-B14F-4D97-AF65-F5344CB8AC3E}">
        <p14:creationId xmlns:p14="http://schemas.microsoft.com/office/powerpoint/2010/main" val="176585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EE9C-D045-4ACE-856E-86FF65C558D8}"/>
              </a:ext>
            </a:extLst>
          </p:cNvPr>
          <p:cNvSpPr>
            <a:spLocks noGrp="1"/>
          </p:cNvSpPr>
          <p:nvPr>
            <p:ph type="title"/>
          </p:nvPr>
        </p:nvSpPr>
        <p:spPr>
          <a:xfrm>
            <a:off x="609600" y="228600"/>
            <a:ext cx="8153400" cy="990600"/>
          </a:xfrm>
        </p:spPr>
        <p:txBody>
          <a:bodyPr vert="horz" anchor="ctr">
            <a:normAutofit/>
          </a:bodyPr>
          <a:lstStyle/>
          <a:p>
            <a:r>
              <a:rPr kumimoji="0" lang="en-US" kern="1200" dirty="0">
                <a:latin typeface="+mj-lt"/>
                <a:ea typeface="+mj-ea"/>
                <a:cs typeface="+mj-cs"/>
              </a:rPr>
              <a:t>Taking Notes? Have Questions?</a:t>
            </a:r>
          </a:p>
        </p:txBody>
      </p:sp>
      <p:sp>
        <p:nvSpPr>
          <p:cNvPr id="3" name="TextBox 2">
            <a:extLst>
              <a:ext uri="{FF2B5EF4-FFF2-40B4-BE49-F238E27FC236}">
                <a16:creationId xmlns:a16="http://schemas.microsoft.com/office/drawing/2014/main" id="{48DB2202-70A3-4EBC-A5DC-E5EB6C35089E}"/>
              </a:ext>
            </a:extLst>
          </p:cNvPr>
          <p:cNvSpPr txBox="1"/>
          <p:nvPr/>
        </p:nvSpPr>
        <p:spPr>
          <a:xfrm>
            <a:off x="495300" y="1739331"/>
            <a:ext cx="8153400" cy="2677633"/>
          </a:xfrm>
          <a:prstGeom prst="rect">
            <a:avLst/>
          </a:prstGeom>
        </p:spPr>
        <p:txBody>
          <a:bodyPr vert="horz" rtlCol="0">
            <a:normAutofit/>
          </a:bodyPr>
          <a:lstStyle/>
          <a:p>
            <a:pPr>
              <a:spcAft>
                <a:spcPts val="600"/>
              </a:spcAft>
            </a:pPr>
            <a:r>
              <a:rPr lang="en-US" sz="3200" dirty="0"/>
              <a:t>Open email to </a:t>
            </a:r>
            <a:r>
              <a:rPr lang="en-US" sz="3200" b="0" i="0" u="none" strike="noStrike" dirty="0">
                <a:effectLst/>
                <a:hlinkClick r:id="rId3"/>
              </a:rPr>
              <a:t>luannpurcell@gmail.com</a:t>
            </a:r>
            <a:r>
              <a:rPr lang="en-US" sz="3200" dirty="0"/>
              <a:t> and </a:t>
            </a:r>
            <a:r>
              <a:rPr lang="en-US" sz="3200" dirty="0">
                <a:hlinkClick r:id="rId4"/>
              </a:rPr>
              <a:t>dwieczorek@exceptionalchildren.org</a:t>
            </a:r>
            <a:r>
              <a:rPr lang="en-US" sz="3200" dirty="0"/>
              <a:t> take notes and include questions there! Send along to us so we can keep the dialogue going! </a:t>
            </a:r>
          </a:p>
        </p:txBody>
      </p:sp>
      <p:sp>
        <p:nvSpPr>
          <p:cNvPr id="24" name="Slide Number Placeholder 4">
            <a:extLst>
              <a:ext uri="{FF2B5EF4-FFF2-40B4-BE49-F238E27FC236}">
                <a16:creationId xmlns:a16="http://schemas.microsoft.com/office/drawing/2014/main" id="{D09F7B13-B4A5-4F87-9019-6427E3F452A8}"/>
              </a:ext>
            </a:extLst>
          </p:cNvPr>
          <p:cNvSpPr>
            <a:spLocks noGrp="1"/>
          </p:cNvSpPr>
          <p:nvPr>
            <p:ph type="sldNum" sz="quarter" idx="16"/>
          </p:nvPr>
        </p:nvSpPr>
        <p:spPr>
          <a:xfrm>
            <a:off x="0" y="1272222"/>
            <a:ext cx="533400" cy="244476"/>
          </a:xfrm>
        </p:spPr>
        <p:txBody>
          <a:bodyPr>
            <a:normAutofit/>
          </a:bodyPr>
          <a:lstStyle/>
          <a:p>
            <a:pPr>
              <a:lnSpc>
                <a:spcPct val="90000"/>
              </a:lnSpc>
              <a:spcAft>
                <a:spcPts val="600"/>
              </a:spcAft>
            </a:pPr>
            <a:fld id="{B18394EC-998F-4A75-A298-338FFE107B74}" type="slidenum">
              <a:rPr lang="en-US" sz="1100" smtClean="0"/>
              <a:pPr>
                <a:lnSpc>
                  <a:spcPct val="90000"/>
                </a:lnSpc>
                <a:spcAft>
                  <a:spcPts val="600"/>
                </a:spcAft>
              </a:pPr>
              <a:t>5</a:t>
            </a:fld>
            <a:endParaRPr lang="en-US" sz="1100"/>
          </a:p>
        </p:txBody>
      </p:sp>
      <p:pic>
        <p:nvPicPr>
          <p:cNvPr id="6" name="Graphic 5" descr="Email outline">
            <a:extLst>
              <a:ext uri="{FF2B5EF4-FFF2-40B4-BE49-F238E27FC236}">
                <a16:creationId xmlns:a16="http://schemas.microsoft.com/office/drawing/2014/main" id="{EEFDB471-1C0F-0D92-0763-592F60D5B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2401" y="4408943"/>
            <a:ext cx="1439197" cy="1439197"/>
          </a:xfrm>
          <a:prstGeom prst="rect">
            <a:avLst/>
          </a:prstGeom>
        </p:spPr>
      </p:pic>
    </p:spTree>
    <p:extLst>
      <p:ext uri="{BB962C8B-B14F-4D97-AF65-F5344CB8AC3E}">
        <p14:creationId xmlns:p14="http://schemas.microsoft.com/office/powerpoint/2010/main" val="24916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341376" y="181280"/>
            <a:ext cx="8461248" cy="990600"/>
          </a:xfrm>
        </p:spPr>
        <p:txBody>
          <a:bodyPr/>
          <a:lstStyle/>
          <a:p>
            <a:r>
              <a:rPr lang="en-US" dirty="0"/>
              <a:t>Renewal</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6</a:t>
            </a:fld>
            <a:endParaRPr lang="en-US"/>
          </a:p>
        </p:txBody>
      </p:sp>
      <p:sp>
        <p:nvSpPr>
          <p:cNvPr id="8" name="Content Placeholder 3">
            <a:extLst>
              <a:ext uri="{FF2B5EF4-FFF2-40B4-BE49-F238E27FC236}">
                <a16:creationId xmlns:a16="http://schemas.microsoft.com/office/drawing/2014/main" id="{0C053DD4-50CB-4182-9131-F88FCCF18B05}"/>
              </a:ext>
            </a:extLst>
          </p:cNvPr>
          <p:cNvSpPr>
            <a:spLocks noGrp="1"/>
          </p:cNvSpPr>
          <p:nvPr>
            <p:ph sz="quarter" idx="1"/>
          </p:nvPr>
        </p:nvSpPr>
        <p:spPr>
          <a:xfrm>
            <a:off x="612648" y="1600200"/>
            <a:ext cx="8153400" cy="4495800"/>
          </a:xfrm>
        </p:spPr>
        <p:txBody>
          <a:bodyPr/>
          <a:lstStyle/>
          <a:p>
            <a:r>
              <a:rPr lang="en-US" dirty="0"/>
              <a:t>More than just a bill!</a:t>
            </a:r>
          </a:p>
          <a:p>
            <a:pPr lvl="1"/>
            <a:r>
              <a:rPr lang="en-US" dirty="0"/>
              <a:t>Use Proposition Value</a:t>
            </a:r>
          </a:p>
          <a:p>
            <a:pPr lvl="1"/>
            <a:r>
              <a:rPr lang="en-US" dirty="0"/>
              <a:t>What’s coming up?</a:t>
            </a:r>
          </a:p>
          <a:p>
            <a:pPr lvl="1"/>
            <a:r>
              <a:rPr lang="en-US" dirty="0"/>
              <a:t>End of cycle benefits</a:t>
            </a:r>
          </a:p>
          <a:p>
            <a:r>
              <a:rPr lang="en-US" dirty="0"/>
              <a:t>“Bob, You Expire Tomorrow”</a:t>
            </a:r>
          </a:p>
          <a:p>
            <a:pPr lvl="1"/>
            <a:r>
              <a:rPr lang="en-US" dirty="0"/>
              <a:t>Too late</a:t>
            </a:r>
          </a:p>
          <a:p>
            <a:pPr lvl="1"/>
            <a:endParaRPr lang="en-US" dirty="0"/>
          </a:p>
        </p:txBody>
      </p:sp>
      <p:pic>
        <p:nvPicPr>
          <p:cNvPr id="5" name="Graphic 4" descr="Money outline">
            <a:extLst>
              <a:ext uri="{FF2B5EF4-FFF2-40B4-BE49-F238E27FC236}">
                <a16:creationId xmlns:a16="http://schemas.microsoft.com/office/drawing/2014/main" id="{86ECAEDF-C085-9E5D-E4A9-7036C4F70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74663">
            <a:off x="5757600" y="3067801"/>
            <a:ext cx="1115239" cy="1115239"/>
          </a:xfrm>
          <a:prstGeom prst="rect">
            <a:avLst/>
          </a:prstGeom>
        </p:spPr>
      </p:pic>
      <p:pic>
        <p:nvPicPr>
          <p:cNvPr id="10" name="Graphic 9" descr="Wallet with solid fill">
            <a:extLst>
              <a:ext uri="{FF2B5EF4-FFF2-40B4-BE49-F238E27FC236}">
                <a16:creationId xmlns:a16="http://schemas.microsoft.com/office/drawing/2014/main" id="{E317C8F4-C0F0-0F9C-1596-37AF925DA8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59012">
            <a:off x="6953211" y="2898156"/>
            <a:ext cx="1454527" cy="1454527"/>
          </a:xfrm>
          <a:prstGeom prst="rect">
            <a:avLst/>
          </a:prstGeom>
        </p:spPr>
      </p:pic>
      <p:pic>
        <p:nvPicPr>
          <p:cNvPr id="12" name="Graphic 11" descr="Dollar outline">
            <a:extLst>
              <a:ext uri="{FF2B5EF4-FFF2-40B4-BE49-F238E27FC236}">
                <a16:creationId xmlns:a16="http://schemas.microsoft.com/office/drawing/2014/main" id="{7AEB3CDA-C564-5CFF-6EAC-35A82E28CE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2651" y="2035974"/>
            <a:ext cx="1056876" cy="1056876"/>
          </a:xfrm>
          <a:prstGeom prst="rect">
            <a:avLst/>
          </a:prstGeom>
        </p:spPr>
      </p:pic>
      <p:pic>
        <p:nvPicPr>
          <p:cNvPr id="14" name="Graphic 13" descr="Credit card outline">
            <a:extLst>
              <a:ext uri="{FF2B5EF4-FFF2-40B4-BE49-F238E27FC236}">
                <a16:creationId xmlns:a16="http://schemas.microsoft.com/office/drawing/2014/main" id="{EC9B8356-CA3B-2043-80BA-554EA7199E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75269" y="1890025"/>
            <a:ext cx="1104223" cy="1104223"/>
          </a:xfrm>
          <a:prstGeom prst="rect">
            <a:avLst/>
          </a:prstGeom>
        </p:spPr>
      </p:pic>
    </p:spTree>
    <p:extLst>
      <p:ext uri="{BB962C8B-B14F-4D97-AF65-F5344CB8AC3E}">
        <p14:creationId xmlns:p14="http://schemas.microsoft.com/office/powerpoint/2010/main" val="366877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56994-1ABF-8619-B746-C59596C9282C}"/>
              </a:ext>
            </a:extLst>
          </p:cNvPr>
          <p:cNvSpPr>
            <a:spLocks noGrp="1"/>
          </p:cNvSpPr>
          <p:nvPr>
            <p:ph type="body" idx="1"/>
          </p:nvPr>
        </p:nvSpPr>
        <p:spPr/>
        <p:txBody>
          <a:bodyPr/>
          <a:lstStyle/>
          <a:p>
            <a:pPr algn="ctr"/>
            <a:r>
              <a:rPr lang="en-US" dirty="0"/>
              <a:t>Does your Unit send anything to expiring members?</a:t>
            </a:r>
          </a:p>
        </p:txBody>
      </p:sp>
      <p:sp>
        <p:nvSpPr>
          <p:cNvPr id="3" name="Title 2">
            <a:extLst>
              <a:ext uri="{FF2B5EF4-FFF2-40B4-BE49-F238E27FC236}">
                <a16:creationId xmlns:a16="http://schemas.microsoft.com/office/drawing/2014/main" id="{31EAB6DE-EF5C-6F86-4589-182243F1A796}"/>
              </a:ext>
            </a:extLst>
          </p:cNvPr>
          <p:cNvSpPr>
            <a:spLocks noGrp="1"/>
          </p:cNvSpPr>
          <p:nvPr>
            <p:ph type="title"/>
          </p:nvPr>
        </p:nvSpPr>
        <p:spPr/>
        <p:txBody>
          <a:bodyPr/>
          <a:lstStyle/>
          <a:p>
            <a:r>
              <a:rPr lang="en-US" dirty="0"/>
              <a:t>Poll</a:t>
            </a:r>
          </a:p>
        </p:txBody>
      </p:sp>
      <p:sp>
        <p:nvSpPr>
          <p:cNvPr id="4" name="Slide Number Placeholder 3">
            <a:extLst>
              <a:ext uri="{FF2B5EF4-FFF2-40B4-BE49-F238E27FC236}">
                <a16:creationId xmlns:a16="http://schemas.microsoft.com/office/drawing/2014/main" id="{02743A44-09F4-0187-9928-6A17F3682701}"/>
              </a:ext>
            </a:extLst>
          </p:cNvPr>
          <p:cNvSpPr>
            <a:spLocks noGrp="1"/>
          </p:cNvSpPr>
          <p:nvPr>
            <p:ph type="sldNum" sz="quarter" idx="11"/>
          </p:nvPr>
        </p:nvSpPr>
        <p:spPr/>
        <p:txBody>
          <a:bodyPr/>
          <a:lstStyle/>
          <a:p>
            <a:fld id="{B18394EC-998F-4A75-A298-338FFE107B74}" type="slidenum">
              <a:rPr lang="en-US" smtClean="0"/>
              <a:pPr/>
              <a:t>7</a:t>
            </a:fld>
            <a:endParaRPr lang="en-US" dirty="0"/>
          </a:p>
        </p:txBody>
      </p:sp>
    </p:spTree>
    <p:extLst>
      <p:ext uri="{BB962C8B-B14F-4D97-AF65-F5344CB8AC3E}">
        <p14:creationId xmlns:p14="http://schemas.microsoft.com/office/powerpoint/2010/main" val="231741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736E-B472-33AE-D21C-A03141B6BB86}"/>
              </a:ext>
            </a:extLst>
          </p:cNvPr>
          <p:cNvSpPr>
            <a:spLocks noGrp="1"/>
          </p:cNvSpPr>
          <p:nvPr>
            <p:ph type="title"/>
          </p:nvPr>
        </p:nvSpPr>
        <p:spPr/>
        <p:txBody>
          <a:bodyPr/>
          <a:lstStyle/>
          <a:p>
            <a:r>
              <a:rPr lang="en-US" dirty="0"/>
              <a:t>CEC IHQ Practices:</a:t>
            </a:r>
          </a:p>
        </p:txBody>
      </p:sp>
      <p:sp>
        <p:nvSpPr>
          <p:cNvPr id="3" name="Content Placeholder 2">
            <a:extLst>
              <a:ext uri="{FF2B5EF4-FFF2-40B4-BE49-F238E27FC236}">
                <a16:creationId xmlns:a16="http://schemas.microsoft.com/office/drawing/2014/main" id="{D823A4ED-1E9D-FDBB-4D67-B2575DE30B4E}"/>
              </a:ext>
            </a:extLst>
          </p:cNvPr>
          <p:cNvSpPr>
            <a:spLocks noGrp="1"/>
          </p:cNvSpPr>
          <p:nvPr>
            <p:ph sz="quarter" idx="1"/>
          </p:nvPr>
        </p:nvSpPr>
        <p:spPr>
          <a:xfrm>
            <a:off x="609600" y="1589567"/>
            <a:ext cx="7924800" cy="4572000"/>
          </a:xfrm>
        </p:spPr>
        <p:txBody>
          <a:bodyPr/>
          <a:lstStyle/>
          <a:p>
            <a:r>
              <a:rPr lang="en-US" dirty="0"/>
              <a:t>Board contact</a:t>
            </a:r>
          </a:p>
          <a:p>
            <a:r>
              <a:rPr lang="en-US" dirty="0"/>
              <a:t>Membership renewal mailings</a:t>
            </a:r>
          </a:p>
          <a:p>
            <a:r>
              <a:rPr lang="en-US" dirty="0"/>
              <a:t>Email notifications</a:t>
            </a:r>
          </a:p>
          <a:p>
            <a:pPr marL="0" indent="0">
              <a:buNone/>
            </a:pPr>
            <a:endParaRPr lang="en-US" dirty="0"/>
          </a:p>
          <a:p>
            <a:pPr marL="0" indent="0">
              <a:buNone/>
            </a:pPr>
            <a:endParaRPr lang="en-US" dirty="0"/>
          </a:p>
          <a:p>
            <a:pPr marL="0" indent="0">
              <a:buNone/>
            </a:pPr>
            <a:r>
              <a:rPr lang="en-US" i="1" dirty="0"/>
              <a:t>Let’s talk about where you can help!</a:t>
            </a:r>
          </a:p>
        </p:txBody>
      </p:sp>
      <p:sp>
        <p:nvSpPr>
          <p:cNvPr id="5" name="Slide Number Placeholder 4">
            <a:extLst>
              <a:ext uri="{FF2B5EF4-FFF2-40B4-BE49-F238E27FC236}">
                <a16:creationId xmlns:a16="http://schemas.microsoft.com/office/drawing/2014/main" id="{F21C8515-ADF4-611B-32D1-A5018E1F5D46}"/>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8</a:t>
            </a:fld>
            <a:endParaRPr lang="en-US"/>
          </a:p>
        </p:txBody>
      </p:sp>
    </p:spTree>
    <p:extLst>
      <p:ext uri="{BB962C8B-B14F-4D97-AF65-F5344CB8AC3E}">
        <p14:creationId xmlns:p14="http://schemas.microsoft.com/office/powerpoint/2010/main" val="132703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398246" y="191215"/>
            <a:ext cx="8153400" cy="990600"/>
          </a:xfrm>
        </p:spPr>
        <p:txBody>
          <a:bodyPr/>
          <a:lstStyle/>
          <a:p>
            <a:r>
              <a:rPr lang="en-US" dirty="0"/>
              <a:t>CEC Renewal Process	</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9</a:t>
            </a:fld>
            <a:endParaRPr lang="en-US"/>
          </a:p>
        </p:txBody>
      </p:sp>
      <p:cxnSp>
        <p:nvCxnSpPr>
          <p:cNvPr id="7" name="Straight Connector 6">
            <a:extLst>
              <a:ext uri="{FF2B5EF4-FFF2-40B4-BE49-F238E27FC236}">
                <a16:creationId xmlns:a16="http://schemas.microsoft.com/office/drawing/2014/main" id="{E17BB495-A3BA-5142-9716-1C55E27E710E}"/>
              </a:ext>
            </a:extLst>
          </p:cNvPr>
          <p:cNvCxnSpPr>
            <a:cxnSpLocks/>
          </p:cNvCxnSpPr>
          <p:nvPr/>
        </p:nvCxnSpPr>
        <p:spPr>
          <a:xfrm>
            <a:off x="1110126" y="2590635"/>
            <a:ext cx="5943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AD60E4A-5409-2F49-93BF-516EB4520AAF}"/>
              </a:ext>
            </a:extLst>
          </p:cNvPr>
          <p:cNvSpPr/>
          <p:nvPr/>
        </p:nvSpPr>
        <p:spPr>
          <a:xfrm>
            <a:off x="393091" y="1729858"/>
            <a:ext cx="1914724" cy="523220"/>
          </a:xfrm>
          <a:prstGeom prst="rect">
            <a:avLst/>
          </a:prstGeom>
        </p:spPr>
        <p:txBody>
          <a:bodyPr wrap="square">
            <a:spAutoFit/>
          </a:bodyPr>
          <a:lstStyle/>
          <a:p>
            <a:pPr algn="ctr"/>
            <a:r>
              <a:rPr lang="en-US" sz="1400">
                <a:cs typeface="Segoe UI" panose="020B0502040204020203" pitchFamily="34" charset="0"/>
              </a:rPr>
              <a:t>Member receives renewal notice</a:t>
            </a:r>
          </a:p>
        </p:txBody>
      </p:sp>
      <p:grpSp>
        <p:nvGrpSpPr>
          <p:cNvPr id="11" name="Group 10"/>
          <p:cNvGrpSpPr/>
          <p:nvPr/>
        </p:nvGrpSpPr>
        <p:grpSpPr>
          <a:xfrm>
            <a:off x="1045126" y="2255098"/>
            <a:ext cx="603777" cy="673100"/>
            <a:chOff x="4832965" y="3125619"/>
            <a:chExt cx="603777" cy="673100"/>
          </a:xfrm>
        </p:grpSpPr>
        <p:pic>
          <p:nvPicPr>
            <p:cNvPr id="12" name="Picture 11">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13" name="Rectangle 12">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120 Days</a:t>
              </a:r>
            </a:p>
          </p:txBody>
        </p:sp>
      </p:grpSp>
      <p:grpSp>
        <p:nvGrpSpPr>
          <p:cNvPr id="14" name="Group 13"/>
          <p:cNvGrpSpPr/>
          <p:nvPr/>
        </p:nvGrpSpPr>
        <p:grpSpPr>
          <a:xfrm>
            <a:off x="3440037" y="2267393"/>
            <a:ext cx="603777" cy="673100"/>
            <a:chOff x="4832965" y="3125619"/>
            <a:chExt cx="603777" cy="673100"/>
          </a:xfrm>
        </p:grpSpPr>
        <p:pic>
          <p:nvPicPr>
            <p:cNvPr id="15" name="Picture 14">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16" name="Rectangle 15">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90 Days</a:t>
              </a:r>
            </a:p>
          </p:txBody>
        </p:sp>
      </p:grpSp>
      <p:grpSp>
        <p:nvGrpSpPr>
          <p:cNvPr id="17" name="Group 16"/>
          <p:cNvGrpSpPr/>
          <p:nvPr/>
        </p:nvGrpSpPr>
        <p:grpSpPr>
          <a:xfrm>
            <a:off x="5693058" y="2255098"/>
            <a:ext cx="603777" cy="673100"/>
            <a:chOff x="4832965" y="3125619"/>
            <a:chExt cx="603777" cy="673100"/>
          </a:xfrm>
        </p:grpSpPr>
        <p:pic>
          <p:nvPicPr>
            <p:cNvPr id="18" name="Picture 17">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19" name="Rectangle 18">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60 Days</a:t>
              </a:r>
            </a:p>
          </p:txBody>
        </p:sp>
      </p:grpSp>
      <p:sp>
        <p:nvSpPr>
          <p:cNvPr id="20" name="Block Arc 19">
            <a:extLst>
              <a:ext uri="{FF2B5EF4-FFF2-40B4-BE49-F238E27FC236}">
                <a16:creationId xmlns:a16="http://schemas.microsoft.com/office/drawing/2014/main" id="{0DCEDABA-606B-804A-85F2-B92349869724}"/>
              </a:ext>
            </a:extLst>
          </p:cNvPr>
          <p:cNvSpPr/>
          <p:nvPr/>
        </p:nvSpPr>
        <p:spPr>
          <a:xfrm rot="5400000">
            <a:off x="5635817" y="2591647"/>
            <a:ext cx="2834640" cy="2834640"/>
          </a:xfrm>
          <a:prstGeom prst="blockArc">
            <a:avLst>
              <a:gd name="adj1" fmla="val 10800000"/>
              <a:gd name="adj2" fmla="val 21586736"/>
              <a:gd name="adj3"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E17BB495-A3BA-5142-9716-1C55E27E710E}"/>
              </a:ext>
            </a:extLst>
          </p:cNvPr>
          <p:cNvCxnSpPr>
            <a:cxnSpLocks/>
          </p:cNvCxnSpPr>
          <p:nvPr/>
        </p:nvCxnSpPr>
        <p:spPr>
          <a:xfrm>
            <a:off x="852870" y="5424266"/>
            <a:ext cx="62179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296900" y="5103033"/>
            <a:ext cx="603777" cy="673100"/>
            <a:chOff x="4832965" y="3125619"/>
            <a:chExt cx="603777" cy="673100"/>
          </a:xfrm>
        </p:grpSpPr>
        <p:pic>
          <p:nvPicPr>
            <p:cNvPr id="23" name="Picture 22">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24" name="Rectangle 23">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15 Days</a:t>
              </a:r>
            </a:p>
          </p:txBody>
        </p:sp>
      </p:grpSp>
      <p:grpSp>
        <p:nvGrpSpPr>
          <p:cNvPr id="25" name="Group 24"/>
          <p:cNvGrpSpPr/>
          <p:nvPr/>
        </p:nvGrpSpPr>
        <p:grpSpPr>
          <a:xfrm>
            <a:off x="4973493" y="5097240"/>
            <a:ext cx="603777" cy="673100"/>
            <a:chOff x="4832965" y="3125619"/>
            <a:chExt cx="603777" cy="673100"/>
          </a:xfrm>
        </p:grpSpPr>
        <p:pic>
          <p:nvPicPr>
            <p:cNvPr id="26" name="Picture 25">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27" name="Rectangle 26">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7 Days</a:t>
              </a:r>
            </a:p>
          </p:txBody>
        </p:sp>
      </p:grpSp>
      <p:grpSp>
        <p:nvGrpSpPr>
          <p:cNvPr id="36" name="Group 35"/>
          <p:cNvGrpSpPr/>
          <p:nvPr/>
        </p:nvGrpSpPr>
        <p:grpSpPr>
          <a:xfrm>
            <a:off x="733356" y="5095884"/>
            <a:ext cx="603777" cy="673100"/>
            <a:chOff x="4832965" y="3125619"/>
            <a:chExt cx="603777" cy="673100"/>
          </a:xfrm>
        </p:grpSpPr>
        <p:pic>
          <p:nvPicPr>
            <p:cNvPr id="37" name="Picture 36">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38" name="Rectangle 37">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30 Days</a:t>
              </a:r>
            </a:p>
          </p:txBody>
        </p:sp>
      </p:grpSp>
      <p:grpSp>
        <p:nvGrpSpPr>
          <p:cNvPr id="39" name="Group 38"/>
          <p:cNvGrpSpPr/>
          <p:nvPr/>
        </p:nvGrpSpPr>
        <p:grpSpPr>
          <a:xfrm>
            <a:off x="8129501" y="3652147"/>
            <a:ext cx="603777" cy="673100"/>
            <a:chOff x="4832965" y="3125619"/>
            <a:chExt cx="603777" cy="673100"/>
          </a:xfrm>
        </p:grpSpPr>
        <p:pic>
          <p:nvPicPr>
            <p:cNvPr id="40" name="Picture 39">
              <a:extLst>
                <a:ext uri="{FF2B5EF4-FFF2-40B4-BE49-F238E27FC236}">
                  <a16:creationId xmlns:a16="http://schemas.microsoft.com/office/drawing/2014/main" id="{4794621E-2FB4-C545-A67F-91280C6DD38F}"/>
                </a:ext>
              </a:extLst>
            </p:cNvPr>
            <p:cNvPicPr>
              <a:picLocks noChangeAspect="1"/>
            </p:cNvPicPr>
            <p:nvPr/>
          </p:nvPicPr>
          <p:blipFill>
            <a:blip r:embed="rId3"/>
            <a:stretch>
              <a:fillRect/>
            </a:stretch>
          </p:blipFill>
          <p:spPr>
            <a:xfrm>
              <a:off x="4839842" y="3125619"/>
              <a:ext cx="596900" cy="673100"/>
            </a:xfrm>
            <a:prstGeom prst="rect">
              <a:avLst/>
            </a:prstGeom>
          </p:spPr>
        </p:pic>
        <p:sp>
          <p:nvSpPr>
            <p:cNvPr id="41" name="Rectangle 40">
              <a:extLst>
                <a:ext uri="{FF2B5EF4-FFF2-40B4-BE49-F238E27FC236}">
                  <a16:creationId xmlns:a16="http://schemas.microsoft.com/office/drawing/2014/main" id="{A761A59C-F716-8641-AF51-A4B8BFC3B1B6}"/>
                </a:ext>
              </a:extLst>
            </p:cNvPr>
            <p:cNvSpPr/>
            <p:nvPr/>
          </p:nvSpPr>
          <p:spPr>
            <a:xfrm>
              <a:off x="4832965" y="3306434"/>
              <a:ext cx="596900" cy="461665"/>
            </a:xfrm>
            <a:prstGeom prst="rect">
              <a:avLst/>
            </a:prstGeom>
          </p:spPr>
          <p:txBody>
            <a:bodyPr wrap="square">
              <a:spAutoFit/>
            </a:bodyPr>
            <a:lstStyle/>
            <a:p>
              <a:pPr algn="ctr"/>
              <a:r>
                <a:rPr lang="en-US" sz="1200" b="1">
                  <a:solidFill>
                    <a:schemeClr val="accent6">
                      <a:lumMod val="75000"/>
                    </a:schemeClr>
                  </a:solidFill>
                  <a:cs typeface="Segoe UI Semibold" panose="020B0502040204020203" pitchFamily="34" charset="0"/>
                </a:rPr>
                <a:t>30 Days</a:t>
              </a:r>
            </a:p>
          </p:txBody>
        </p:sp>
      </p:grpSp>
      <p:sp>
        <p:nvSpPr>
          <p:cNvPr id="45" name="Rectangle 44">
            <a:extLst>
              <a:ext uri="{FF2B5EF4-FFF2-40B4-BE49-F238E27FC236}">
                <a16:creationId xmlns:a16="http://schemas.microsoft.com/office/drawing/2014/main" id="{DAD60E4A-5409-2F49-93BF-516EB4520AAF}"/>
              </a:ext>
            </a:extLst>
          </p:cNvPr>
          <p:cNvSpPr/>
          <p:nvPr/>
        </p:nvSpPr>
        <p:spPr>
          <a:xfrm>
            <a:off x="2788002" y="2919291"/>
            <a:ext cx="1914724" cy="523220"/>
          </a:xfrm>
          <a:prstGeom prst="rect">
            <a:avLst/>
          </a:prstGeom>
        </p:spPr>
        <p:txBody>
          <a:bodyPr wrap="square">
            <a:spAutoFit/>
          </a:bodyPr>
          <a:lstStyle/>
          <a:p>
            <a:pPr algn="ctr"/>
            <a:r>
              <a:rPr lang="en-US" sz="1400">
                <a:cs typeface="Segoe UI" panose="020B0502040204020203" pitchFamily="34" charset="0"/>
              </a:rPr>
              <a:t>Member receives renewal notice</a:t>
            </a:r>
          </a:p>
        </p:txBody>
      </p:sp>
      <p:sp>
        <p:nvSpPr>
          <p:cNvPr id="46" name="Rectangle 45">
            <a:extLst>
              <a:ext uri="{FF2B5EF4-FFF2-40B4-BE49-F238E27FC236}">
                <a16:creationId xmlns:a16="http://schemas.microsoft.com/office/drawing/2014/main" id="{DAD60E4A-5409-2F49-93BF-516EB4520AAF}"/>
              </a:ext>
            </a:extLst>
          </p:cNvPr>
          <p:cNvSpPr/>
          <p:nvPr/>
        </p:nvSpPr>
        <p:spPr>
          <a:xfrm>
            <a:off x="5034146" y="1733034"/>
            <a:ext cx="1914724" cy="523220"/>
          </a:xfrm>
          <a:prstGeom prst="rect">
            <a:avLst/>
          </a:prstGeom>
        </p:spPr>
        <p:txBody>
          <a:bodyPr wrap="square">
            <a:spAutoFit/>
          </a:bodyPr>
          <a:lstStyle/>
          <a:p>
            <a:pPr algn="ctr"/>
            <a:r>
              <a:rPr lang="en-US" sz="1400">
                <a:cs typeface="Segoe UI" panose="020B0502040204020203" pitchFamily="34" charset="0"/>
              </a:rPr>
              <a:t>Member receives invoice</a:t>
            </a:r>
          </a:p>
        </p:txBody>
      </p:sp>
      <p:sp>
        <p:nvSpPr>
          <p:cNvPr id="53" name="Rectangle 52">
            <a:extLst>
              <a:ext uri="{FF2B5EF4-FFF2-40B4-BE49-F238E27FC236}">
                <a16:creationId xmlns:a16="http://schemas.microsoft.com/office/drawing/2014/main" id="{DAD60E4A-5409-2F49-93BF-516EB4520AAF}"/>
              </a:ext>
            </a:extLst>
          </p:cNvPr>
          <p:cNvSpPr/>
          <p:nvPr/>
        </p:nvSpPr>
        <p:spPr>
          <a:xfrm>
            <a:off x="2781125" y="5847081"/>
            <a:ext cx="1914724" cy="307777"/>
          </a:xfrm>
          <a:prstGeom prst="rect">
            <a:avLst/>
          </a:prstGeom>
        </p:spPr>
        <p:txBody>
          <a:bodyPr wrap="square">
            <a:spAutoFit/>
          </a:bodyPr>
          <a:lstStyle/>
          <a:p>
            <a:pPr algn="ctr"/>
            <a:r>
              <a:rPr lang="en-US" sz="1400">
                <a:cs typeface="Segoe UI" panose="020B0502040204020203" pitchFamily="34" charset="0"/>
              </a:rPr>
              <a:t>Renewal date</a:t>
            </a:r>
          </a:p>
        </p:txBody>
      </p:sp>
      <p:sp>
        <p:nvSpPr>
          <p:cNvPr id="54" name="Rectangle 53">
            <a:extLst>
              <a:ext uri="{FF2B5EF4-FFF2-40B4-BE49-F238E27FC236}">
                <a16:creationId xmlns:a16="http://schemas.microsoft.com/office/drawing/2014/main" id="{DAD60E4A-5409-2F49-93BF-516EB4520AAF}"/>
              </a:ext>
            </a:extLst>
          </p:cNvPr>
          <p:cNvSpPr/>
          <p:nvPr/>
        </p:nvSpPr>
        <p:spPr>
          <a:xfrm>
            <a:off x="81146" y="4566706"/>
            <a:ext cx="1914724" cy="523220"/>
          </a:xfrm>
          <a:prstGeom prst="rect">
            <a:avLst/>
          </a:prstGeom>
        </p:spPr>
        <p:txBody>
          <a:bodyPr wrap="square">
            <a:spAutoFit/>
          </a:bodyPr>
          <a:lstStyle/>
          <a:p>
            <a:pPr algn="ctr"/>
            <a:r>
              <a:rPr lang="en-US" sz="1400">
                <a:cs typeface="Segoe UI" panose="020B0502040204020203" pitchFamily="34" charset="0"/>
              </a:rPr>
              <a:t>Member receives ‘Sorry to See You Go’ email</a:t>
            </a:r>
          </a:p>
        </p:txBody>
      </p:sp>
      <p:sp>
        <p:nvSpPr>
          <p:cNvPr id="55" name="Rectangle 54">
            <a:extLst>
              <a:ext uri="{FF2B5EF4-FFF2-40B4-BE49-F238E27FC236}">
                <a16:creationId xmlns:a16="http://schemas.microsoft.com/office/drawing/2014/main" id="{DAD60E4A-5409-2F49-93BF-516EB4520AAF}"/>
              </a:ext>
            </a:extLst>
          </p:cNvPr>
          <p:cNvSpPr/>
          <p:nvPr/>
        </p:nvSpPr>
        <p:spPr>
          <a:xfrm>
            <a:off x="4419600" y="4572000"/>
            <a:ext cx="1723260" cy="523220"/>
          </a:xfrm>
          <a:prstGeom prst="rect">
            <a:avLst/>
          </a:prstGeom>
        </p:spPr>
        <p:txBody>
          <a:bodyPr wrap="square">
            <a:spAutoFit/>
          </a:bodyPr>
          <a:lstStyle/>
          <a:p>
            <a:pPr algn="ctr"/>
            <a:r>
              <a:rPr lang="en-US" sz="1400">
                <a:cs typeface="Segoe UI" panose="020B0502040204020203" pitchFamily="34" charset="0"/>
              </a:rPr>
              <a:t>Member receives final notice</a:t>
            </a:r>
          </a:p>
        </p:txBody>
      </p:sp>
      <p:sp>
        <p:nvSpPr>
          <p:cNvPr id="56" name="Rectangle 55">
            <a:extLst>
              <a:ext uri="{FF2B5EF4-FFF2-40B4-BE49-F238E27FC236}">
                <a16:creationId xmlns:a16="http://schemas.microsoft.com/office/drawing/2014/main" id="{DAD60E4A-5409-2F49-93BF-516EB4520AAF}"/>
              </a:ext>
            </a:extLst>
          </p:cNvPr>
          <p:cNvSpPr/>
          <p:nvPr/>
        </p:nvSpPr>
        <p:spPr>
          <a:xfrm>
            <a:off x="6644865" y="5754675"/>
            <a:ext cx="1914724" cy="307777"/>
          </a:xfrm>
          <a:prstGeom prst="rect">
            <a:avLst/>
          </a:prstGeom>
        </p:spPr>
        <p:txBody>
          <a:bodyPr wrap="square">
            <a:spAutoFit/>
          </a:bodyPr>
          <a:lstStyle/>
          <a:p>
            <a:pPr algn="ctr"/>
            <a:r>
              <a:rPr lang="en-US" sz="1400">
                <a:cs typeface="Segoe UI" panose="020B0502040204020203" pitchFamily="34" charset="0"/>
              </a:rPr>
              <a:t>Board email</a:t>
            </a:r>
          </a:p>
        </p:txBody>
      </p:sp>
      <p:sp>
        <p:nvSpPr>
          <p:cNvPr id="57" name="Rectangle 56">
            <a:extLst>
              <a:ext uri="{FF2B5EF4-FFF2-40B4-BE49-F238E27FC236}">
                <a16:creationId xmlns:a16="http://schemas.microsoft.com/office/drawing/2014/main" id="{DAD60E4A-5409-2F49-93BF-516EB4520AAF}"/>
              </a:ext>
            </a:extLst>
          </p:cNvPr>
          <p:cNvSpPr/>
          <p:nvPr/>
        </p:nvSpPr>
        <p:spPr>
          <a:xfrm>
            <a:off x="7478037" y="3339781"/>
            <a:ext cx="1914724" cy="307777"/>
          </a:xfrm>
          <a:prstGeom prst="rect">
            <a:avLst/>
          </a:prstGeom>
        </p:spPr>
        <p:txBody>
          <a:bodyPr wrap="square">
            <a:spAutoFit/>
          </a:bodyPr>
          <a:lstStyle/>
          <a:p>
            <a:pPr algn="ctr"/>
            <a:r>
              <a:rPr lang="en-US" sz="1400">
                <a:cs typeface="Segoe UI" panose="020B0502040204020203" pitchFamily="34" charset="0"/>
              </a:rPr>
              <a:t>Kevin’s email</a:t>
            </a:r>
          </a:p>
        </p:txBody>
      </p:sp>
      <p:sp>
        <p:nvSpPr>
          <p:cNvPr id="58" name="Rectangle 57"/>
          <p:cNvSpPr/>
          <p:nvPr/>
        </p:nvSpPr>
        <p:spPr>
          <a:xfrm>
            <a:off x="3418231" y="5348066"/>
            <a:ext cx="64008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 descr="Ribb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8366" y="5195666"/>
            <a:ext cx="414369"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9" name="Chart 48"/>
          <p:cNvGraphicFramePr>
            <a:graphicFrameLocks noChangeAspect="1"/>
          </p:cNvGraphicFramePr>
          <p:nvPr>
            <p:extLst>
              <p:ext uri="{D42A27DB-BD31-4B8C-83A1-F6EECF244321}">
                <p14:modId xmlns:p14="http://schemas.microsoft.com/office/powerpoint/2010/main" val="3343911358"/>
              </p:ext>
            </p:extLst>
          </p:nvPr>
        </p:nvGraphicFramePr>
        <p:xfrm>
          <a:off x="2924912" y="4808801"/>
          <a:ext cx="1640904" cy="1207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3843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3" ma:contentTypeDescription="Create a new document." ma:contentTypeScope="" ma:versionID="23de2cdcc7217d7dfaa95b3f7f6e1b2e">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ab9a5dedeaa4a148c4d67eae3774bdf8"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F3BAA-1147-4D60-8677-686D1406A899}">
  <ds:schemaRefs>
    <ds:schemaRef ds:uri="http://schemas.microsoft.com/sharepoint/v3/contenttype/forms"/>
  </ds:schemaRefs>
</ds:datastoreItem>
</file>

<file path=customXml/itemProps2.xml><?xml version="1.0" encoding="utf-8"?>
<ds:datastoreItem xmlns:ds="http://schemas.openxmlformats.org/officeDocument/2006/customXml" ds:itemID="{EEE38DAD-8C56-4D91-AE85-03E90547674B}">
  <ds:schemaRefs>
    <ds:schemaRef ds:uri="http://purl.org/dc/terms/"/>
    <ds:schemaRef ds:uri="http://schemas.microsoft.com/office/2006/documentManagement/types"/>
    <ds:schemaRef ds:uri="a27e65b1-c2a8-44b8-81d9-7882bc18dec3"/>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5d90b30-3abf-45d6-a953-62c750a1e836"/>
    <ds:schemaRef ds:uri="http://www.w3.org/XML/1998/namespace"/>
    <ds:schemaRef ds:uri="http://purl.org/dc/dcmitype/"/>
  </ds:schemaRefs>
</ds:datastoreItem>
</file>

<file path=customXml/itemProps3.xml><?xml version="1.0" encoding="utf-8"?>
<ds:datastoreItem xmlns:ds="http://schemas.openxmlformats.org/officeDocument/2006/customXml" ds:itemID="{0C5B7743-1938-42DF-888D-6AD59831A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35222</TotalTime>
  <Words>1712</Words>
  <Application>Microsoft Office PowerPoint</Application>
  <PresentationFormat>On-screen Show (4:3)</PresentationFormat>
  <Paragraphs>285</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Avenir-Book</vt:lpstr>
      <vt:lpstr>Calibri</vt:lpstr>
      <vt:lpstr>Segoe UI</vt:lpstr>
      <vt:lpstr>Tw Cen MT</vt:lpstr>
      <vt:lpstr>Verdana</vt:lpstr>
      <vt:lpstr>Wingdings</vt:lpstr>
      <vt:lpstr>Wingdings 2</vt:lpstr>
      <vt:lpstr>CEC_template_v1</vt:lpstr>
      <vt:lpstr>Quarterly Regional Support Townhall: membership Renewals</vt:lpstr>
      <vt:lpstr>PowerPoint Presentation</vt:lpstr>
      <vt:lpstr>PowerPoint Presentation</vt:lpstr>
      <vt:lpstr>Please enter the following in the chat:</vt:lpstr>
      <vt:lpstr>Taking Notes? Have Questions?</vt:lpstr>
      <vt:lpstr>Renewal</vt:lpstr>
      <vt:lpstr>Poll</vt:lpstr>
      <vt:lpstr>CEC IHQ Practices:</vt:lpstr>
      <vt:lpstr>CEC Renewal Process </vt:lpstr>
      <vt:lpstr>Why is your messaging important?</vt:lpstr>
      <vt:lpstr>Discussion</vt:lpstr>
      <vt:lpstr>Why they’re leaving</vt:lpstr>
      <vt:lpstr>CEC Says…</vt:lpstr>
      <vt:lpstr>Retention &gt; Recruitment</vt:lpstr>
      <vt:lpstr>Data Matters</vt:lpstr>
      <vt:lpstr>When</vt:lpstr>
      <vt:lpstr>Who</vt:lpstr>
      <vt:lpstr>Discussion</vt:lpstr>
      <vt:lpstr>Sample Renewal Letter</vt:lpstr>
      <vt:lpstr>Tips</vt:lpstr>
      <vt:lpstr>Navigating Disgruntled Members</vt:lpstr>
      <vt:lpstr>Closing Discussion</vt:lpstr>
      <vt:lpstr>A CEC Second: PRESALE!</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Danielle Wieczorek</cp:lastModifiedBy>
  <cp:revision>167</cp:revision>
  <cp:lastPrinted>2022-04-19T13:21:24Z</cp:lastPrinted>
  <dcterms:created xsi:type="dcterms:W3CDTF">2017-04-05T12:52:39Z</dcterms:created>
  <dcterms:modified xsi:type="dcterms:W3CDTF">2022-10-06T19:07:41Z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ies>
</file>