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72" r:id="rId7"/>
    <p:sldId id="273" r:id="rId8"/>
    <p:sldId id="274" r:id="rId9"/>
    <p:sldId id="275" r:id="rId10"/>
    <p:sldId id="277" r:id="rId11"/>
    <p:sldId id="276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1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7FF97-B02C-45A8-BFA9-AE7AA9F9F949}" v="200" dt="2024-07-30T18:17:08.404"/>
    <p1510:client id="{FF511A46-1531-4A4F-A937-039E5BD5A09F}" v="563" dt="2024-07-29T18:49:2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88" autoAdjust="0"/>
  </p:normalViewPr>
  <p:slideViewPr>
    <p:cSldViewPr snapToGrid="0">
      <p:cViewPr varScale="1">
        <p:scale>
          <a:sx n="94" d="100"/>
          <a:sy n="94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10DC-1DA6-4AE2-BA57-7FA5B70840E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F14FD-772D-449E-8760-80E89A4F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 recent study conducted by Stanford University….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38% will stop engaging if the content or layout is unattractive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First impressions are 94% design related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75% of website credibility comes from 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https://www.paradigmmarketinganddesign.com/get-it-together-people-why-website-first-impression-statistics-matter/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F14FD-772D-449E-8760-80E89A4FD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0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13EA9-6BE5-7444-2779-DA1DB2221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81548E-DE1C-A604-E634-21F07114F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639" y="1473692"/>
            <a:ext cx="6917569" cy="300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638" y="4545368"/>
            <a:ext cx="6917569" cy="1242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F5319-D318-FB84-1D64-CDB21BF00D3F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64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3301"/>
            <a:ext cx="5181600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3301"/>
            <a:ext cx="5181600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75A34-3B5C-21F0-7A96-AC15625A7300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64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10515599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DC602-9993-51FC-40ED-E8B0F2776CF3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7161"/>
            <a:ext cx="10569606" cy="4509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D0CE2-4A9D-10E1-D848-F7D9B5F4614E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89453-54D4-33BD-EAFC-A71120AB3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B3059-24B8-65AD-67DA-3C36FF85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3894"/>
            <a:ext cx="3932237" cy="1367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4EE5-C348-0479-09ED-522F5142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3894"/>
            <a:ext cx="6172200" cy="4547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699F-68AA-7902-6305-49009796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5C63D-E9C4-8FF2-7DC0-ADBEFF3842E6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EBF0D-BBA8-1048-C0EA-4A883E51A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73D23-EF8E-6E0D-28ED-9C6B1CF03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894"/>
            <a:ext cx="6172200" cy="45471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E7121A-7C62-63D6-4583-0AA1DA37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3894"/>
            <a:ext cx="3932237" cy="1367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28B7B0-3161-5069-E144-759EC0CBD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23117-573F-6200-37A0-C9E601C6F8C7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8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32410-EA5C-E2AD-6712-4EF1E1ABC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C70F8-B07F-F404-42A6-C00315AE4A7D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8" r:id="rId5"/>
    <p:sldLayoutId id="2147483656" r:id="rId6"/>
    <p:sldLayoutId id="2147483657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mailto:websubmit@exceptionalchildren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25B291-9CF2-811F-95D2-C03E86EA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Webpage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342B9-5C1D-7492-0225-3255A00ECF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Does the layout/hierarchy of your website reflect your goals?</a:t>
            </a:r>
          </a:p>
          <a:p>
            <a:r>
              <a:rPr lang="en-US" sz="2800" dirty="0"/>
              <a:t>Is the purpose/goal explicitly stated? Why not?</a:t>
            </a:r>
          </a:p>
          <a:p>
            <a:r>
              <a:rPr lang="en-US" sz="2800" dirty="0"/>
              <a:t>Who is your audience?</a:t>
            </a:r>
          </a:p>
          <a:p>
            <a:r>
              <a:rPr lang="en-US" sz="2800" dirty="0"/>
              <a:t>How easy is it for users to convert (register, sign up, purchase, </a:t>
            </a:r>
            <a:r>
              <a:rPr lang="en-US" sz="2800" dirty="0" err="1"/>
              <a:t>etc</a:t>
            </a:r>
            <a:r>
              <a:rPr lang="en-US" sz="2800" dirty="0"/>
              <a:t>)?</a:t>
            </a:r>
          </a:p>
          <a:p>
            <a:r>
              <a:rPr lang="en-US" sz="2800" dirty="0"/>
              <a:t>Which design choices increase engagement/conversion, and which introduce clutter</a:t>
            </a:r>
          </a:p>
          <a:p>
            <a:r>
              <a:rPr lang="en-US" sz="2800" dirty="0"/>
              <a:t>Identify keywords, hero image, “elevator pitch”</a:t>
            </a:r>
          </a:p>
        </p:txBody>
      </p:sp>
    </p:spTree>
    <p:extLst>
      <p:ext uri="{BB962C8B-B14F-4D97-AF65-F5344CB8AC3E}">
        <p14:creationId xmlns:p14="http://schemas.microsoft.com/office/powerpoint/2010/main" val="28514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612F-C5B3-70A1-39A4-BA766E7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Assess: Webpage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E9D6-9C3E-D6BA-3F3B-C3B27A17F9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Clearly defined goal?</a:t>
            </a:r>
          </a:p>
          <a:p>
            <a:r>
              <a:rPr lang="en-US" dirty="0"/>
              <a:t>Descriptive title?</a:t>
            </a:r>
          </a:p>
          <a:p>
            <a:r>
              <a:rPr lang="en-US" dirty="0"/>
              <a:t>Overview description/instruction?</a:t>
            </a:r>
          </a:p>
          <a:p>
            <a:r>
              <a:rPr lang="en-US" dirty="0"/>
              <a:t>Strong hero image?</a:t>
            </a:r>
          </a:p>
          <a:p>
            <a:r>
              <a:rPr lang="en-US" dirty="0"/>
              <a:t>Using alt tags on images?</a:t>
            </a:r>
          </a:p>
          <a:p>
            <a:r>
              <a:rPr lang="en-US" dirty="0"/>
              <a:t>Using good/relevant keywords appropriately?</a:t>
            </a:r>
          </a:p>
          <a:p>
            <a:r>
              <a:rPr lang="en-US" dirty="0"/>
              <a:t>Related content or “next page”?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8F93CE-A7C2-2915-C8F4-5DBA68A1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48" y="2673883"/>
            <a:ext cx="2434126" cy="24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1CD4-622E-6F5C-F491-4462DA11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Clearly defined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34D7-C8DD-963F-5BFC-A638B57DA6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goal(s) of your page?</a:t>
            </a:r>
          </a:p>
          <a:p>
            <a:r>
              <a:rPr lang="en-US" dirty="0"/>
              <a:t>Your goal(s) should be obvious</a:t>
            </a:r>
          </a:p>
          <a:p>
            <a:r>
              <a:rPr lang="en-US" dirty="0"/>
              <a:t>Your goals should be prioritized</a:t>
            </a:r>
          </a:p>
          <a:p>
            <a:r>
              <a:rPr lang="en-US" dirty="0"/>
              <a:t>Achieving your goal(s) should be easy/painless for the user</a:t>
            </a:r>
          </a:p>
          <a:p>
            <a:r>
              <a:rPr lang="en-US" dirty="0"/>
              <a:t>What’s your </a:t>
            </a:r>
            <a:r>
              <a:rPr lang="en-US" dirty="0">
                <a:solidFill>
                  <a:srgbClr val="BF311A"/>
                </a:solidFill>
              </a:rPr>
              <a:t>“elevator pitch” </a:t>
            </a:r>
            <a:r>
              <a:rPr lang="en-US" dirty="0"/>
              <a:t>for the purpose of this webpage?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lite Competition Breakaway Goal">
            <a:extLst>
              <a:ext uri="{FF2B5EF4-FFF2-40B4-BE49-F238E27FC236}">
                <a16:creationId xmlns:a16="http://schemas.microsoft.com/office/drawing/2014/main" id="{983F38EA-CD99-62DD-DFFC-4A911D95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83" y="13392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.com: EASY Street Sign signs road famous fun rich | Indoor/Outdoor |  18&quot; Wide Plastic Sign : Everything Else">
            <a:extLst>
              <a:ext uri="{FF2B5EF4-FFF2-40B4-BE49-F238E27FC236}">
                <a16:creationId xmlns:a16="http://schemas.microsoft.com/office/drawing/2014/main" id="{3A00080D-D7DF-F27C-5ABF-F8B1E128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79" y="1227518"/>
            <a:ext cx="4222772" cy="18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B0F4F-33C3-AA1F-F248-2DA02E1D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Descriptive Title?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1BE73-FCDB-CD12-E9A5-E568C1A9C4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you using a descriptive title on your page?</a:t>
            </a:r>
          </a:p>
          <a:p>
            <a:r>
              <a:rPr lang="en-US" dirty="0"/>
              <a:t>Is your title concise?</a:t>
            </a:r>
          </a:p>
          <a:p>
            <a:r>
              <a:rPr lang="en-US" dirty="0"/>
              <a:t>Is your title direct and un-mysterious?</a:t>
            </a:r>
          </a:p>
          <a:p>
            <a:r>
              <a:rPr lang="en-US" dirty="0"/>
              <a:t>Does it reflect what a user would </a:t>
            </a:r>
            <a:r>
              <a:rPr lang="en-US" dirty="0">
                <a:solidFill>
                  <a:srgbClr val="BF311A"/>
                </a:solidFill>
              </a:rPr>
              <a:t>enter into a search engine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 Are Here Map Images – Browse 2,436 Stock Photos, Vectors, and Video |  Adobe Stock">
            <a:extLst>
              <a:ext uri="{FF2B5EF4-FFF2-40B4-BE49-F238E27FC236}">
                <a16:creationId xmlns:a16="http://schemas.microsoft.com/office/drawing/2014/main" id="{28A19BFB-1EDC-D69C-8DA2-25564345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60" y="2392689"/>
            <a:ext cx="2910946" cy="20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4121B-29C6-FA0F-3D06-5A03A43E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Overview description/instruction?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91E4C-5FFA-98A0-CF40-76C41938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3301"/>
            <a:ext cx="8737122" cy="3213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your page have an overview description or instructions for the user?</a:t>
            </a:r>
          </a:p>
          <a:p>
            <a:r>
              <a:rPr lang="en-US" dirty="0"/>
              <a:t>In the overview, you can explicitly state:</a:t>
            </a:r>
          </a:p>
          <a:p>
            <a:pPr lvl="1"/>
            <a:r>
              <a:rPr lang="en-US" dirty="0"/>
              <a:t>Who this webpage is for? Call out your audience, </a:t>
            </a:r>
            <a:br>
              <a:rPr lang="en-US" dirty="0"/>
            </a:br>
            <a:r>
              <a:rPr lang="en-US" dirty="0"/>
              <a:t>they will feel “seen”!</a:t>
            </a:r>
          </a:p>
          <a:p>
            <a:pPr lvl="1"/>
            <a:r>
              <a:rPr lang="en-US" dirty="0"/>
              <a:t>Remind or tell them: what is the goal?</a:t>
            </a:r>
          </a:p>
          <a:p>
            <a:pPr lvl="1"/>
            <a:r>
              <a:rPr lang="en-US" dirty="0"/>
              <a:t>Other background information / context?</a:t>
            </a:r>
            <a:br>
              <a:rPr lang="en-US" dirty="0"/>
            </a:br>
            <a:r>
              <a:rPr lang="en-US" dirty="0">
                <a:solidFill>
                  <a:srgbClr val="BF311A"/>
                </a:solidFill>
              </a:rPr>
              <a:t>“Am I in the right place?”</a:t>
            </a:r>
          </a:p>
        </p:txBody>
      </p:sp>
    </p:spTree>
    <p:extLst>
      <p:ext uri="{BB962C8B-B14F-4D97-AF65-F5344CB8AC3E}">
        <p14:creationId xmlns:p14="http://schemas.microsoft.com/office/powerpoint/2010/main" val="3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738E-DB0C-1C61-C644-770F5C85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Strong hero image?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34ED-5056-DF9B-4E2C-D4414482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3301"/>
            <a:ext cx="8426570" cy="3213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a hero image?</a:t>
            </a:r>
          </a:p>
          <a:p>
            <a:pPr lvl="1"/>
            <a:r>
              <a:rPr lang="en-US" dirty="0"/>
              <a:t>A hero image is a large, attention-grabbing picture shown in the above-the-fold area of the webpage or email.</a:t>
            </a:r>
          </a:p>
          <a:p>
            <a:r>
              <a:rPr lang="en-US" dirty="0"/>
              <a:t>1 Great Picture &gt; 10 Okay Pictures</a:t>
            </a:r>
          </a:p>
          <a:p>
            <a:r>
              <a:rPr lang="en-US" dirty="0"/>
              <a:t>Pictures with People &gt; Pictures without People</a:t>
            </a:r>
          </a:p>
          <a:p>
            <a:r>
              <a:rPr lang="en-US" dirty="0">
                <a:solidFill>
                  <a:srgbClr val="BF311A"/>
                </a:solidFill>
              </a:rPr>
              <a:t>Repeated, consistent use of hero image across channels </a:t>
            </a:r>
            <a:r>
              <a:rPr lang="en-US" dirty="0"/>
              <a:t>(website, email, social media)</a:t>
            </a:r>
          </a:p>
        </p:txBody>
      </p:sp>
      <p:pic>
        <p:nvPicPr>
          <p:cNvPr id="4" name="Picture 2" descr="The “Superwoman” burden. We can all agree that the way women… | by Dillya.H  | Medium">
            <a:extLst>
              <a:ext uri="{FF2B5EF4-FFF2-40B4-BE49-F238E27FC236}">
                <a16:creationId xmlns:a16="http://schemas.microsoft.com/office/drawing/2014/main" id="{3305E643-9927-97AC-B19F-C7A9BDE1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1" y="1270647"/>
            <a:ext cx="3280913" cy="33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03EC-3069-48D6-D177-FEB8BAC6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Using alt tags on images?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9F53-8812-DF12-8D5D-2ED3E61FCA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you using alt tags?</a:t>
            </a:r>
          </a:p>
          <a:p>
            <a:r>
              <a:rPr lang="en-US" dirty="0">
                <a:solidFill>
                  <a:srgbClr val="BF311A"/>
                </a:solidFill>
              </a:rPr>
              <a:t>Accessibility is an inseparable goal of CEC</a:t>
            </a:r>
          </a:p>
          <a:p>
            <a:r>
              <a:rPr lang="en-US" dirty="0"/>
              <a:t>Also helps with SEO!</a:t>
            </a:r>
          </a:p>
        </p:txBody>
      </p:sp>
      <p:pic>
        <p:nvPicPr>
          <p:cNvPr id="4" name="Picture 6" descr="How to Make Your Own Invisible Ink">
            <a:extLst>
              <a:ext uri="{FF2B5EF4-FFF2-40B4-BE49-F238E27FC236}">
                <a16:creationId xmlns:a16="http://schemas.microsoft.com/office/drawing/2014/main" id="{87DF24FC-2FC1-35B5-74C2-49B03FC20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5"/>
          <a:stretch/>
        </p:blipFill>
        <p:spPr bwMode="auto">
          <a:xfrm>
            <a:off x="8757864" y="2457605"/>
            <a:ext cx="3148027" cy="32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tique Key Clipart - Clipart Suggest">
            <a:extLst>
              <a:ext uri="{FF2B5EF4-FFF2-40B4-BE49-F238E27FC236}">
                <a16:creationId xmlns:a16="http://schemas.microsoft.com/office/drawing/2014/main" id="{F7997345-187B-3AC9-E158-30C6ECEC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719372"/>
            <a:ext cx="2357817" cy="23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504B5-9787-39E4-520E-D18CDE5F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Using good/relevant keywords?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5050-9AB1-5F10-C95E-85FF01D80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8952781" cy="3213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you including keywords in the content of your webpage?</a:t>
            </a:r>
          </a:p>
          <a:p>
            <a:r>
              <a:rPr lang="en-US" dirty="0">
                <a:solidFill>
                  <a:srgbClr val="BF311A"/>
                </a:solidFill>
              </a:rPr>
              <a:t>Does it reflect what a user would enter into a search engine?</a:t>
            </a:r>
          </a:p>
          <a:p>
            <a:r>
              <a:rPr lang="en-US" dirty="0"/>
              <a:t>When to use thesaurus? Finding the right balance between repeating the same words or phrases enough to positively influence search engines without being too redundant </a:t>
            </a:r>
          </a:p>
        </p:txBody>
      </p:sp>
    </p:spTree>
    <p:extLst>
      <p:ext uri="{BB962C8B-B14F-4D97-AF65-F5344CB8AC3E}">
        <p14:creationId xmlns:p14="http://schemas.microsoft.com/office/powerpoint/2010/main" val="29410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B864-DAD8-5949-0575-D589995D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Related content or “next page”?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F7EA-6FDB-C561-9918-382A0B215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should a user do after they’ve finished engaging with your webpage? Encourage them to stay by including links to other related pages on your website!</a:t>
            </a:r>
          </a:p>
          <a:p>
            <a:r>
              <a:rPr lang="en-US" sz="2800" dirty="0"/>
              <a:t>A general goal of any webpage should be to keep user on your website (rather than leaving your website). </a:t>
            </a:r>
            <a:r>
              <a:rPr lang="en-US" sz="2800" dirty="0">
                <a:solidFill>
                  <a:srgbClr val="BF311A"/>
                </a:solidFill>
              </a:rPr>
              <a:t>The more time a user spends on your website, the more engaged they will be with the content and more likely they are to convert.</a:t>
            </a:r>
          </a:p>
          <a:p>
            <a:r>
              <a:rPr lang="en-US" sz="2800" dirty="0"/>
              <a:t>Adding 1 or 2 embedded hyperlinks provides pathways to other relevant content on your website, is good for SEO, and keeps users engaged</a:t>
            </a:r>
          </a:p>
          <a:p>
            <a:r>
              <a:rPr lang="en-US" sz="2800" dirty="0"/>
              <a:t>Adding 1 or 2 explicit, separate promotional callouts via buttons, graphics, and other design choices</a:t>
            </a:r>
          </a:p>
        </p:txBody>
      </p:sp>
    </p:spTree>
    <p:extLst>
      <p:ext uri="{BB962C8B-B14F-4D97-AF65-F5344CB8AC3E}">
        <p14:creationId xmlns:p14="http://schemas.microsoft.com/office/powerpoint/2010/main" val="33834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0CC2-19DD-2B44-8BA7-6D18AE1D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 Report Card: Grading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788-B285-1EE2-5E36-E0352733AA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did we do?</a:t>
            </a:r>
          </a:p>
          <a:p>
            <a:r>
              <a:rPr lang="en-US" dirty="0"/>
              <a:t>Wins to celebrate?</a:t>
            </a:r>
          </a:p>
          <a:p>
            <a:r>
              <a:rPr lang="en-US" dirty="0"/>
              <a:t>Areas to work on / improve?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495EBB-02A8-E7CE-9671-EB4A34EE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06" y="2465507"/>
            <a:ext cx="2434126" cy="24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805027-0251-F5BD-689C-2F625358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150" y="1473692"/>
            <a:ext cx="6882058" cy="3000653"/>
          </a:xfrm>
        </p:spPr>
        <p:txBody>
          <a:bodyPr/>
          <a:lstStyle/>
          <a:p>
            <a:r>
              <a:rPr lang="en-US" sz="4400" dirty="0"/>
              <a:t>Your Website + Your Goals = A Success Story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08FB17-FE12-1110-0FC5-2B88F1CC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149" y="4545368"/>
            <a:ext cx="6882058" cy="12428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Mason Shelby</a:t>
            </a:r>
            <a:r>
              <a:rPr lang="en-US" dirty="0"/>
              <a:t>, Director, Digital Content</a:t>
            </a:r>
          </a:p>
          <a:p>
            <a:pPr marL="0" indent="0">
              <a:buNone/>
            </a:pPr>
            <a:r>
              <a:rPr lang="en-US" b="1" dirty="0"/>
              <a:t>Lara Fahey</a:t>
            </a:r>
            <a:r>
              <a:rPr lang="en-US" dirty="0"/>
              <a:t>, Specialist, Digital Content </a:t>
            </a:r>
          </a:p>
        </p:txBody>
      </p:sp>
    </p:spTree>
    <p:extLst>
      <p:ext uri="{BB962C8B-B14F-4D97-AF65-F5344CB8AC3E}">
        <p14:creationId xmlns:p14="http://schemas.microsoft.com/office/powerpoint/2010/main" val="412340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3290-3777-319F-C452-8C7E7094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2D3A-E369-9D7C-E112-8551AF42EB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Mason Shelby</a:t>
            </a:r>
            <a:r>
              <a:rPr lang="en-US" dirty="0"/>
              <a:t>, Director, Digital Content</a:t>
            </a:r>
          </a:p>
          <a:p>
            <a:pPr marL="0" indent="0" algn="ctr">
              <a:buNone/>
            </a:pPr>
            <a:r>
              <a:rPr lang="en-US" b="1" dirty="0"/>
              <a:t>Lara Fahey</a:t>
            </a:r>
            <a:r>
              <a:rPr lang="en-US" dirty="0"/>
              <a:t>, Specialist, Digital Content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Email us: </a:t>
            </a:r>
            <a:r>
              <a:rPr lang="en-US" dirty="0">
                <a:hlinkClick r:id="rId2"/>
              </a:rPr>
              <a:t>websubmit@exceptionalchildren.org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Submit a request: </a:t>
            </a:r>
            <a:r>
              <a:rPr lang="en-US" dirty="0">
                <a:solidFill>
                  <a:srgbClr val="BF311A"/>
                </a:solidFill>
              </a:rPr>
              <a:t>exceptionalchildren.org/</a:t>
            </a:r>
            <a:r>
              <a:rPr lang="en-US" dirty="0" err="1">
                <a:solidFill>
                  <a:srgbClr val="BF311A"/>
                </a:solidFill>
              </a:rPr>
              <a:t>webrequest</a:t>
            </a:r>
            <a:endParaRPr lang="en-US" dirty="0">
              <a:solidFill>
                <a:srgbClr val="BF311A"/>
              </a:solidFill>
            </a:endParaRPr>
          </a:p>
        </p:txBody>
      </p:sp>
      <p:pic>
        <p:nvPicPr>
          <p:cNvPr id="4" name="Picture 3" descr="A pink heart shaped diamond&#10;&#10;Description automatically generated">
            <a:extLst>
              <a:ext uri="{FF2B5EF4-FFF2-40B4-BE49-F238E27FC236}">
                <a16:creationId xmlns:a16="http://schemas.microsoft.com/office/drawing/2014/main" id="{47763569-370A-E1A2-A930-5F7F2555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" y="1369286"/>
            <a:ext cx="1515479" cy="1515479"/>
          </a:xfrm>
          <a:prstGeom prst="rect">
            <a:avLst/>
          </a:prstGeom>
        </p:spPr>
      </p:pic>
      <p:pic>
        <p:nvPicPr>
          <p:cNvPr id="5" name="Picture 4" descr="A pink heart shaped diamond&#10;&#10;Description automatically generated">
            <a:extLst>
              <a:ext uri="{FF2B5EF4-FFF2-40B4-BE49-F238E27FC236}">
                <a16:creationId xmlns:a16="http://schemas.microsoft.com/office/drawing/2014/main" id="{9142D0B2-C755-EF07-B695-C259985D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30" y="1369286"/>
            <a:ext cx="1515479" cy="15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8905-6971-313C-8BB5-DC0B64AF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good website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3B6B-ABF7-D0B1-BDF5-97718E8B4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24"/>
          <a:stretch/>
        </p:blipFill>
        <p:spPr>
          <a:xfrm>
            <a:off x="838200" y="2487523"/>
            <a:ext cx="10675301" cy="31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6CB4-39D0-A09C-A80E-734EB061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F53AA0-A576-4920-B626-DE47EBFF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82" y="2184400"/>
            <a:ext cx="5971436" cy="38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1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1D97-C3C3-2CD1-0724-A12996B2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start? Take a step back…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1F1B9-982D-8B81-8759-0E9CC31F98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Clear call to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Reorganize your content for easy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your branding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for broken links and outdated/irrelevant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text-heavy areas (and where you need images)</a:t>
            </a:r>
          </a:p>
          <a:p>
            <a:pPr marL="834390" lvl="1" indent="-514350">
              <a:buFont typeface="Arial" panose="020B0604020202020204" pitchFamily="34" charset="0"/>
              <a:buChar char="•"/>
            </a:pPr>
            <a:r>
              <a:rPr lang="en-US" dirty="0"/>
              <a:t>Use direct language &amp; titles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areas for member testimonials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249A-D36C-2087-6BF5-80AA15EA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Section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E966-89D0-A7BE-6FE8-A6C8D5AAD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3408681" cy="321371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About Us</a:t>
            </a:r>
          </a:p>
          <a:p>
            <a:r>
              <a:rPr lang="en-US" dirty="0"/>
              <a:t>Mission/purpose statement</a:t>
            </a:r>
          </a:p>
          <a:p>
            <a:r>
              <a:rPr lang="en-US" dirty="0"/>
              <a:t>Founding</a:t>
            </a:r>
          </a:p>
          <a:p>
            <a:r>
              <a:rPr lang="en-US" dirty="0"/>
              <a:t>Board</a:t>
            </a:r>
          </a:p>
          <a:p>
            <a:r>
              <a:rPr lang="en-US" dirty="0"/>
              <a:t>Bylaws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1E2112-0D06-1868-AA14-8D95CEB08ED2}"/>
              </a:ext>
            </a:extLst>
          </p:cNvPr>
          <p:cNvSpPr txBox="1">
            <a:spLocks/>
          </p:cNvSpPr>
          <p:nvPr/>
        </p:nvSpPr>
        <p:spPr>
          <a:xfrm>
            <a:off x="4246880" y="2663301"/>
            <a:ext cx="3408681" cy="3213717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Events</a:t>
            </a:r>
          </a:p>
          <a:p>
            <a:r>
              <a:rPr lang="en-US" dirty="0"/>
              <a:t>CEC Events</a:t>
            </a:r>
          </a:p>
          <a:p>
            <a:r>
              <a:rPr lang="en-US" dirty="0"/>
              <a:t>Virtual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Networking Opportunities</a:t>
            </a:r>
          </a:p>
          <a:p>
            <a:r>
              <a:rPr lang="en-US" dirty="0"/>
              <a:t>Non-CEC Events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CC93D6-A467-355D-D217-7C585E7E3BCC}"/>
              </a:ext>
            </a:extLst>
          </p:cNvPr>
          <p:cNvSpPr txBox="1">
            <a:spLocks/>
          </p:cNvSpPr>
          <p:nvPr/>
        </p:nvSpPr>
        <p:spPr>
          <a:xfrm>
            <a:off x="7655561" y="2663301"/>
            <a:ext cx="3408681" cy="321371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Membership</a:t>
            </a:r>
          </a:p>
          <a:p>
            <a:r>
              <a:rPr lang="en-US" dirty="0"/>
              <a:t>Link to CEC</a:t>
            </a:r>
          </a:p>
          <a:p>
            <a:r>
              <a:rPr lang="en-US" dirty="0"/>
              <a:t>Member-only benefits</a:t>
            </a:r>
          </a:p>
          <a:p>
            <a:r>
              <a:rPr lang="en-US" dirty="0"/>
              <a:t>New Member Onboarding Webinars</a:t>
            </a:r>
          </a:p>
          <a:p>
            <a:r>
              <a:rPr lang="en-US" dirty="0"/>
              <a:t>Get Involved</a:t>
            </a:r>
          </a:p>
          <a:p>
            <a:r>
              <a:rPr lang="en-US" dirty="0"/>
              <a:t>Communications &amp; Blog feature</a:t>
            </a:r>
          </a:p>
          <a:p>
            <a:r>
              <a:rPr lang="en-US" dirty="0"/>
              <a:t>Affiliated groups</a:t>
            </a:r>
          </a:p>
        </p:txBody>
      </p:sp>
    </p:spTree>
    <p:extLst>
      <p:ext uri="{BB962C8B-B14F-4D97-AF65-F5344CB8AC3E}">
        <p14:creationId xmlns:p14="http://schemas.microsoft.com/office/powerpoint/2010/main" val="33910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2BBB-9588-B6F0-2BE2-5919D5F6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Area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B410-F300-1E59-429A-56CB1D2EC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Link back to CEC’s membership page</a:t>
            </a:r>
          </a:p>
          <a:p>
            <a:r>
              <a:rPr lang="en-US" dirty="0"/>
              <a:t>Include an up-to-date contact in the footer</a:t>
            </a:r>
          </a:p>
          <a:p>
            <a:r>
              <a:rPr lang="en-US" dirty="0"/>
              <a:t>No blank/dead end pages/links</a:t>
            </a:r>
          </a:p>
          <a:p>
            <a:r>
              <a:rPr lang="en-US" dirty="0"/>
              <a:t>Updated board information</a:t>
            </a:r>
          </a:p>
          <a:p>
            <a:r>
              <a:rPr lang="en-US" dirty="0"/>
              <a:t>Old conference/event pages are hidden or are only accessible through a past events page</a:t>
            </a:r>
          </a:p>
        </p:txBody>
      </p:sp>
    </p:spTree>
    <p:extLst>
      <p:ext uri="{BB962C8B-B14F-4D97-AF65-F5344CB8AC3E}">
        <p14:creationId xmlns:p14="http://schemas.microsoft.com/office/powerpoint/2010/main" val="57834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31E7-7CE4-5007-9176-4A0C51D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Your Webpage in 2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584B-7F9D-9D59-1071-37B00AF271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Define</a:t>
            </a:r>
            <a:r>
              <a:rPr lang="en-US" sz="4000" dirty="0"/>
              <a:t> Your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Design</a:t>
            </a:r>
            <a:r>
              <a:rPr lang="en-US" sz="4000" dirty="0"/>
              <a:t> Your Webpage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BF311A"/>
                </a:solidFill>
              </a:rPr>
              <a:t>Assess</a:t>
            </a:r>
            <a:r>
              <a:rPr lang="en-US" sz="4000" dirty="0"/>
              <a:t> and Re-design (as Needed)</a:t>
            </a:r>
          </a:p>
        </p:txBody>
      </p:sp>
    </p:spTree>
    <p:extLst>
      <p:ext uri="{BB962C8B-B14F-4D97-AF65-F5344CB8AC3E}">
        <p14:creationId xmlns:p14="http://schemas.microsoft.com/office/powerpoint/2010/main" val="21038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E8333A-F35E-D63F-E95F-BF4DD092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609"/>
            <a:ext cx="10515600" cy="1325563"/>
          </a:xfrm>
        </p:spPr>
        <p:txBody>
          <a:bodyPr/>
          <a:lstStyle/>
          <a:p>
            <a:r>
              <a:rPr lang="en-US" dirty="0"/>
              <a:t>Defining Your Goals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D91632-FD81-7AE5-AC66-918B0353A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3951"/>
            <a:ext cx="11204276" cy="3213717"/>
          </a:xfrm>
        </p:spPr>
        <p:txBody>
          <a:bodyPr>
            <a:noAutofit/>
          </a:bodyPr>
          <a:lstStyle/>
          <a:p>
            <a:r>
              <a:rPr lang="en-US" dirty="0"/>
              <a:t>What are the goals of your component?</a:t>
            </a:r>
          </a:p>
          <a:p>
            <a:r>
              <a:rPr lang="en-US" dirty="0"/>
              <a:t>Who is your audience?</a:t>
            </a:r>
          </a:p>
          <a:p>
            <a:r>
              <a:rPr lang="en-US" dirty="0"/>
              <a:t>Sample Goals:</a:t>
            </a:r>
          </a:p>
          <a:p>
            <a:pPr lvl="1"/>
            <a:r>
              <a:rPr lang="en-US" sz="2800" dirty="0"/>
              <a:t>Increase awareness of, and attendance at, an event</a:t>
            </a:r>
          </a:p>
          <a:p>
            <a:pPr lvl="1"/>
            <a:r>
              <a:rPr lang="en-US" sz="2800" dirty="0"/>
              <a:t>Increase member (and non-member) engagement</a:t>
            </a:r>
          </a:p>
          <a:p>
            <a:pPr lvl="1"/>
            <a:r>
              <a:rPr lang="en-US" sz="2800" dirty="0"/>
              <a:t>Increase the number of website views/sessions</a:t>
            </a:r>
          </a:p>
          <a:p>
            <a:pPr lvl="1"/>
            <a:r>
              <a:rPr lang="en-US" sz="2800" dirty="0"/>
              <a:t>New member registrations/renewals</a:t>
            </a:r>
          </a:p>
        </p:txBody>
      </p:sp>
      <p:pic>
        <p:nvPicPr>
          <p:cNvPr id="2" name="Picture Placeholder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7668ABD-B5D1-932E-CFEE-CEBB0CA8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b="3857"/>
          <a:stretch/>
        </p:blipFill>
        <p:spPr>
          <a:xfrm>
            <a:off x="8522900" y="1426316"/>
            <a:ext cx="3407434" cy="19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231F20"/>
      </a:accent1>
      <a:accent2>
        <a:srgbClr val="A62326"/>
      </a:accent2>
      <a:accent3>
        <a:srgbClr val="994F27"/>
      </a:accent3>
      <a:accent4>
        <a:srgbClr val="B2A469"/>
      </a:accent4>
      <a:accent5>
        <a:srgbClr val="637253"/>
      </a:accent5>
      <a:accent6>
        <a:srgbClr val="000000"/>
      </a:accent6>
      <a:hlink>
        <a:srgbClr val="2E567A"/>
      </a:hlink>
      <a:folHlink>
        <a:srgbClr val="2E567A"/>
      </a:folHlink>
    </a:clrScheme>
    <a:fontScheme name="Custom 1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8" ma:contentTypeDescription="Create a new document." ma:contentTypeScope="" ma:versionID="34bfe30aa123d13d2d2a3359c0f324ff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edd8ae9c7dbbdc40044d1699f611041d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9CDEA-21A7-4368-9640-8F746FC65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90b30-3abf-45d6-a953-62c750a1e836"/>
    <ds:schemaRef ds:uri="a27e65b1-c2a8-44b8-81d9-7882bc18d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7B5CEE-5BB2-470C-9531-F6A90B164D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097F3-670A-4589-8885-F98FB6267C1E}">
  <ds:schemaRefs>
    <ds:schemaRef ds:uri="http://schemas.microsoft.com/office/2006/metadata/properties"/>
    <ds:schemaRef ds:uri="http://schemas.microsoft.com/office/infopath/2007/PartnerControls"/>
    <ds:schemaRef ds:uri="a27e65b1-c2a8-44b8-81d9-7882bc18dec3"/>
    <ds:schemaRef ds:uri="55d90b30-3abf-45d6-a953-62c750a1e8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901</Words>
  <Application>Microsoft Office PowerPoint</Application>
  <PresentationFormat>Widescreen</PresentationFormat>
  <Paragraphs>122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Your Website + Your Goals = A Success Story</vt:lpstr>
      <vt:lpstr>Why is a good website important?</vt:lpstr>
      <vt:lpstr>First Impressions</vt:lpstr>
      <vt:lpstr>Where do we start? Take a step back…</vt:lpstr>
      <vt:lpstr>Standard Section Enhancements</vt:lpstr>
      <vt:lpstr>Content Area Recommendations</vt:lpstr>
      <vt:lpstr>Optimizing Your Webpage in 2 Steps</vt:lpstr>
      <vt:lpstr>Defining Your Goals</vt:lpstr>
      <vt:lpstr>Designing Your Webpage</vt:lpstr>
      <vt:lpstr>Assess: Webpage Report Card</vt:lpstr>
      <vt:lpstr>1. Clearly defined goal?</vt:lpstr>
      <vt:lpstr>2. Descriptive Title?</vt:lpstr>
      <vt:lpstr>3. Overview description/instruction?</vt:lpstr>
      <vt:lpstr>4. Strong hero image?</vt:lpstr>
      <vt:lpstr>5. Using alt tags on images?</vt:lpstr>
      <vt:lpstr>6. Using good/relevant keywords?</vt:lpstr>
      <vt:lpstr>7. Related content or “next page”?</vt:lpstr>
      <vt:lpstr>Webpage Report Card: Grading Time!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Lara Fahey</dc:creator>
  <cp:lastModifiedBy>Mason Shelby</cp:lastModifiedBy>
  <cp:revision>16</cp:revision>
  <dcterms:created xsi:type="dcterms:W3CDTF">2023-09-25T02:09:25Z</dcterms:created>
  <dcterms:modified xsi:type="dcterms:W3CDTF">2024-07-31T19:10:21Z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  <property fmtid="{D5CDD505-2E9C-101B-9397-08002B2CF9AE}" pid="3" name="MediaServiceImageTags">
    <vt:lpwstr/>
  </property>
</Properties>
</file>